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T Autonomous Bold" charset="1" panose="020B0003030000000000"/>
      <p:regular r:id="rId24"/>
    </p:embeddedFont>
    <p:embeddedFont>
      <p:font typeface="Neue Machina" charset="1" panose="00000500000000000000"/>
      <p:regular r:id="rId25"/>
    </p:embeddedFont>
    <p:embeddedFont>
      <p:font typeface="Neue Machina Ultra-Bold" charset="1" panose="00000900000000000000"/>
      <p:regular r:id="rId26"/>
    </p:embeddedFont>
    <p:embeddedFont>
      <p:font typeface="Canva Sans Bold"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7.png" Type="http://schemas.openxmlformats.org/officeDocument/2006/relationships/image"/><Relationship Id="rId7"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9.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1E2E"/>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1103" y="2326690"/>
            <a:ext cx="3793097" cy="4114800"/>
          </a:xfrm>
          <a:custGeom>
            <a:avLst/>
            <a:gdLst/>
            <a:ahLst/>
            <a:cxnLst/>
            <a:rect r="r" b="b" t="t" l="l"/>
            <a:pathLst>
              <a:path h="4114800" w="3793097">
                <a:moveTo>
                  <a:pt x="0" y="0"/>
                </a:moveTo>
                <a:lnTo>
                  <a:pt x="3793098" y="0"/>
                </a:lnTo>
                <a:lnTo>
                  <a:pt x="37930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9567139" y="3845510"/>
            <a:ext cx="5479758" cy="4114800"/>
          </a:xfrm>
          <a:custGeom>
            <a:avLst/>
            <a:gdLst/>
            <a:ahLst/>
            <a:cxnLst/>
            <a:rect r="r" b="b" t="t" l="l"/>
            <a:pathLst>
              <a:path h="4114800" w="5479758">
                <a:moveTo>
                  <a:pt x="0" y="4114800"/>
                </a:moveTo>
                <a:lnTo>
                  <a:pt x="5479758" y="4114800"/>
                </a:lnTo>
                <a:lnTo>
                  <a:pt x="5479758"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387099" y="4155590"/>
            <a:ext cx="9513802" cy="1962825"/>
          </a:xfrm>
          <a:prstGeom prst="rect">
            <a:avLst/>
          </a:prstGeom>
        </p:spPr>
        <p:txBody>
          <a:bodyPr anchor="t" rtlCol="false" tIns="0" lIns="0" bIns="0" rIns="0">
            <a:spAutoFit/>
          </a:bodyPr>
          <a:lstStyle/>
          <a:p>
            <a:pPr algn="ctr">
              <a:lnSpc>
                <a:spcPts val="4960"/>
              </a:lnSpc>
            </a:pPr>
            <a:r>
              <a:rPr lang="en-US" b="true" sz="6200">
                <a:solidFill>
                  <a:srgbClr val="FFFFFF"/>
                </a:solidFill>
                <a:latin typeface="TT Autonomous Bold"/>
                <a:ea typeface="TT Autonomous Bold"/>
                <a:cs typeface="TT Autonomous Bold"/>
                <a:sym typeface="TT Autonomous Bold"/>
              </a:rPr>
              <a:t>IMAGE COLORIZATION</a:t>
            </a:r>
          </a:p>
          <a:p>
            <a:pPr algn="ctr">
              <a:lnSpc>
                <a:spcPts val="4960"/>
              </a:lnSpc>
            </a:pPr>
            <a:r>
              <a:rPr lang="en-US" b="true" sz="6200">
                <a:solidFill>
                  <a:srgbClr val="FFFFFF"/>
                </a:solidFill>
                <a:latin typeface="TT Autonomous Bold"/>
                <a:ea typeface="TT Autonomous Bold"/>
                <a:cs typeface="TT Autonomous Bold"/>
                <a:sym typeface="TT Autonomous Bold"/>
              </a:rPr>
              <a:t>PROJECT</a:t>
            </a:r>
          </a:p>
        </p:txBody>
      </p:sp>
      <p:sp>
        <p:nvSpPr>
          <p:cNvPr name="Freeform 7" id="7"/>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8"/>
            <a:stretch>
              <a:fillRect l="0" t="0" r="0" b="0"/>
            </a:stretch>
          </a:blipFill>
        </p:spPr>
      </p:sp>
      <p:sp>
        <p:nvSpPr>
          <p:cNvPr name="Freeform 8" id="8"/>
          <p:cNvSpPr/>
          <p:nvPr/>
        </p:nvSpPr>
        <p:spPr>
          <a:xfrm flipH="false" flipV="false" rot="0">
            <a:off x="4310899" y="3471850"/>
            <a:ext cx="334893" cy="373660"/>
          </a:xfrm>
          <a:custGeom>
            <a:avLst/>
            <a:gdLst/>
            <a:ahLst/>
            <a:cxnLst/>
            <a:rect r="r" b="b" t="t" l="l"/>
            <a:pathLst>
              <a:path h="373660" w="334893">
                <a:moveTo>
                  <a:pt x="0" y="0"/>
                </a:moveTo>
                <a:lnTo>
                  <a:pt x="334893" y="0"/>
                </a:lnTo>
                <a:lnTo>
                  <a:pt x="334893" y="373660"/>
                </a:lnTo>
                <a:lnTo>
                  <a:pt x="0" y="373660"/>
                </a:lnTo>
                <a:lnTo>
                  <a:pt x="0" y="0"/>
                </a:lnTo>
                <a:close/>
              </a:path>
            </a:pathLst>
          </a:custGeom>
          <a:blipFill>
            <a:blip r:embed="rId9"/>
            <a:stretch>
              <a:fillRect l="0" t="0" r="0" b="0"/>
            </a:stretch>
          </a:blipFill>
        </p:spPr>
      </p:sp>
      <p:sp>
        <p:nvSpPr>
          <p:cNvPr name="Freeform 9" id="9"/>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10"/>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3580755"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638585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8828649"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1204702"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4167867" y="3195272"/>
            <a:ext cx="9321564" cy="6280404"/>
          </a:xfrm>
          <a:custGeom>
            <a:avLst/>
            <a:gdLst/>
            <a:ahLst/>
            <a:cxnLst/>
            <a:rect r="r" b="b" t="t" l="l"/>
            <a:pathLst>
              <a:path h="6280404" w="9321564">
                <a:moveTo>
                  <a:pt x="0" y="0"/>
                </a:moveTo>
                <a:lnTo>
                  <a:pt x="9321565" y="0"/>
                </a:lnTo>
                <a:lnTo>
                  <a:pt x="9321565" y="6280404"/>
                </a:lnTo>
                <a:lnTo>
                  <a:pt x="0" y="6280404"/>
                </a:lnTo>
                <a:lnTo>
                  <a:pt x="0" y="0"/>
                </a:lnTo>
                <a:close/>
              </a:path>
            </a:pathLst>
          </a:custGeom>
          <a:blipFill>
            <a:blip r:embed="rId8"/>
            <a:stretch>
              <a:fillRect l="0" t="0" r="0" b="0"/>
            </a:stretch>
          </a:blipFill>
        </p:spPr>
      </p:sp>
      <p:sp>
        <p:nvSpPr>
          <p:cNvPr name="TextBox 23" id="23"/>
          <p:cNvSpPr txBox="true"/>
          <p:nvPr/>
        </p:nvSpPr>
        <p:spPr>
          <a:xfrm rot="0">
            <a:off x="4138493" y="2164667"/>
            <a:ext cx="9513802" cy="411480"/>
          </a:xfrm>
          <a:prstGeom prst="rect">
            <a:avLst/>
          </a:prstGeom>
        </p:spPr>
        <p:txBody>
          <a:bodyPr anchor="t" rtlCol="false" tIns="0" lIns="0" bIns="0" rIns="0">
            <a:spAutoFit/>
          </a:bodyPr>
          <a:lstStyle/>
          <a:p>
            <a:pPr algn="ctr">
              <a:lnSpc>
                <a:spcPts val="2880"/>
              </a:lnSpc>
            </a:pPr>
            <a:r>
              <a:rPr lang="en-US" b="true" sz="3600">
                <a:solidFill>
                  <a:srgbClr val="7AFFFF"/>
                </a:solidFill>
                <a:latin typeface="TT Autonomous Bold"/>
                <a:ea typeface="TT Autonomous Bold"/>
                <a:cs typeface="TT Autonomous Bold"/>
                <a:sym typeface="TT Autonomous Bold"/>
              </a:rPr>
              <a:t>Training</a:t>
            </a:r>
          </a:p>
        </p:txBody>
      </p:sp>
      <p:sp>
        <p:nvSpPr>
          <p:cNvPr name="TextBox 24" id="24"/>
          <p:cNvSpPr txBox="true"/>
          <p:nvPr/>
        </p:nvSpPr>
        <p:spPr>
          <a:xfrm rot="0">
            <a:off x="6519341"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Introduction</a:t>
            </a:r>
          </a:p>
        </p:txBody>
      </p:sp>
      <p:sp>
        <p:nvSpPr>
          <p:cNvPr name="TextBox 25" id="25"/>
          <p:cNvSpPr txBox="true"/>
          <p:nvPr/>
        </p:nvSpPr>
        <p:spPr>
          <a:xfrm rot="0">
            <a:off x="8895394"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Preprocessing</a:t>
            </a:r>
          </a:p>
        </p:txBody>
      </p:sp>
      <p:sp>
        <p:nvSpPr>
          <p:cNvPr name="TextBox 26" id="26"/>
          <p:cNvSpPr txBox="true"/>
          <p:nvPr/>
        </p:nvSpPr>
        <p:spPr>
          <a:xfrm rot="0">
            <a:off x="11271866"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Model</a:t>
            </a:r>
          </a:p>
        </p:txBody>
      </p:sp>
      <p:sp>
        <p:nvSpPr>
          <p:cNvPr name="TextBox 27" id="27"/>
          <p:cNvSpPr txBox="true"/>
          <p:nvPr/>
        </p:nvSpPr>
        <p:spPr>
          <a:xfrm rot="0">
            <a:off x="13647500"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Training</a:t>
            </a:r>
          </a:p>
        </p:txBody>
      </p:sp>
      <p:sp>
        <p:nvSpPr>
          <p:cNvPr name="TextBox 28" id="28"/>
          <p:cNvSpPr txBox="true"/>
          <p:nvPr/>
        </p:nvSpPr>
        <p:spPr>
          <a:xfrm rot="0">
            <a:off x="16023553"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Application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5890063"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638585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8828649"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1204702"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3590000"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4066953" y="2272386"/>
            <a:ext cx="9513802" cy="411480"/>
          </a:xfrm>
          <a:prstGeom prst="rect">
            <a:avLst/>
          </a:prstGeom>
        </p:spPr>
        <p:txBody>
          <a:bodyPr anchor="t" rtlCol="false" tIns="0" lIns="0" bIns="0" rIns="0">
            <a:spAutoFit/>
          </a:bodyPr>
          <a:lstStyle/>
          <a:p>
            <a:pPr algn="ctr">
              <a:lnSpc>
                <a:spcPts val="2880"/>
              </a:lnSpc>
            </a:pPr>
            <a:r>
              <a:rPr lang="en-US" b="true" sz="3600">
                <a:solidFill>
                  <a:srgbClr val="7AFFFF"/>
                </a:solidFill>
                <a:latin typeface="TT Autonomous Bold"/>
                <a:ea typeface="TT Autonomous Bold"/>
                <a:cs typeface="TT Autonomous Bold"/>
                <a:sym typeface="TT Autonomous Bold"/>
              </a:rPr>
              <a:t>Application</a:t>
            </a:r>
          </a:p>
        </p:txBody>
      </p:sp>
      <p:sp>
        <p:nvSpPr>
          <p:cNvPr name="TextBox 23" id="23"/>
          <p:cNvSpPr txBox="true"/>
          <p:nvPr/>
        </p:nvSpPr>
        <p:spPr>
          <a:xfrm rot="0">
            <a:off x="6519341"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Introduction</a:t>
            </a:r>
          </a:p>
        </p:txBody>
      </p:sp>
      <p:sp>
        <p:nvSpPr>
          <p:cNvPr name="TextBox 24" id="24"/>
          <p:cNvSpPr txBox="true"/>
          <p:nvPr/>
        </p:nvSpPr>
        <p:spPr>
          <a:xfrm rot="0">
            <a:off x="8895394"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Preprocessing</a:t>
            </a:r>
          </a:p>
        </p:txBody>
      </p:sp>
      <p:sp>
        <p:nvSpPr>
          <p:cNvPr name="TextBox 25" id="25"/>
          <p:cNvSpPr txBox="true"/>
          <p:nvPr/>
        </p:nvSpPr>
        <p:spPr>
          <a:xfrm rot="0">
            <a:off x="11271866"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Model</a:t>
            </a:r>
          </a:p>
        </p:txBody>
      </p:sp>
      <p:sp>
        <p:nvSpPr>
          <p:cNvPr name="TextBox 26" id="26"/>
          <p:cNvSpPr txBox="true"/>
          <p:nvPr/>
        </p:nvSpPr>
        <p:spPr>
          <a:xfrm rot="0">
            <a:off x="13647500"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Training</a:t>
            </a:r>
          </a:p>
        </p:txBody>
      </p:sp>
      <p:sp>
        <p:nvSpPr>
          <p:cNvPr name="TextBox 27" id="27"/>
          <p:cNvSpPr txBox="true"/>
          <p:nvPr/>
        </p:nvSpPr>
        <p:spPr>
          <a:xfrm rot="0">
            <a:off x="15890063"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Application</a:t>
            </a:r>
          </a:p>
        </p:txBody>
      </p:sp>
      <p:sp>
        <p:nvSpPr>
          <p:cNvPr name="TextBox 28" id="28"/>
          <p:cNvSpPr txBox="true"/>
          <p:nvPr/>
        </p:nvSpPr>
        <p:spPr>
          <a:xfrm rot="0">
            <a:off x="2349602" y="3472123"/>
            <a:ext cx="12937434" cy="4808220"/>
          </a:xfrm>
          <a:prstGeom prst="rect">
            <a:avLst/>
          </a:prstGeom>
        </p:spPr>
        <p:txBody>
          <a:bodyPr anchor="t" rtlCol="false" tIns="0" lIns="0" bIns="0" rIns="0">
            <a:spAutoFit/>
          </a:bodyPr>
          <a:lstStyle/>
          <a:p>
            <a:pPr algn="just">
              <a:lnSpc>
                <a:spcPts val="3450"/>
              </a:lnSpc>
            </a:pPr>
            <a:r>
              <a:rPr lang="en-US" sz="2300" spc="52">
                <a:solidFill>
                  <a:srgbClr val="FFFFFF"/>
                </a:solidFill>
                <a:latin typeface="Neue Machina"/>
                <a:ea typeface="Neue Machina"/>
                <a:cs typeface="Neue Machina"/>
                <a:sym typeface="Neue Machina"/>
              </a:rPr>
              <a:t>The Application part evaluates the trained model and visualizes the results:</a:t>
            </a:r>
          </a:p>
          <a:p>
            <a:pPr algn="just"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Model Loading: The trained model weights are loaded, and the model is set to evaluation mode.</a:t>
            </a:r>
          </a:p>
          <a:p>
            <a:pPr algn="just"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Preprocessing: A sample image is converted to the LAB color space, and only the L channel (grayscale) is used as input.</a:t>
            </a:r>
          </a:p>
          <a:p>
            <a:pPr algn="just"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Prediction: The model predicts the AB channels from the L channel.</a:t>
            </a:r>
          </a:p>
          <a:p>
            <a:pPr algn="just"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Reconstruction: The predicted AB channels are combined with the original L channel to form a LAB image, which is converted back to RGB.</a:t>
            </a:r>
          </a:p>
          <a:p>
            <a:pPr algn="just"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Visualization: The original image and the colorized result are displayed side by side for comparison.</a:t>
            </a:r>
          </a:p>
          <a:p>
            <a:pPr algn="just">
              <a:lnSpc>
                <a:spcPts val="345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5890063"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638585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8828649"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1204702"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3590000"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1028700" y="3493491"/>
            <a:ext cx="7467903" cy="5613628"/>
          </a:xfrm>
          <a:custGeom>
            <a:avLst/>
            <a:gdLst/>
            <a:ahLst/>
            <a:cxnLst/>
            <a:rect r="r" b="b" t="t" l="l"/>
            <a:pathLst>
              <a:path h="5613628" w="7467903">
                <a:moveTo>
                  <a:pt x="0" y="0"/>
                </a:moveTo>
                <a:lnTo>
                  <a:pt x="7467903" y="0"/>
                </a:lnTo>
                <a:lnTo>
                  <a:pt x="7467903" y="5613627"/>
                </a:lnTo>
                <a:lnTo>
                  <a:pt x="0" y="5613627"/>
                </a:lnTo>
                <a:lnTo>
                  <a:pt x="0" y="0"/>
                </a:lnTo>
                <a:close/>
              </a:path>
            </a:pathLst>
          </a:custGeom>
          <a:blipFill>
            <a:blip r:embed="rId8"/>
            <a:stretch>
              <a:fillRect l="0" t="0" r="0" b="0"/>
            </a:stretch>
          </a:blipFill>
        </p:spPr>
      </p:sp>
      <p:sp>
        <p:nvSpPr>
          <p:cNvPr name="Freeform 23" id="23"/>
          <p:cNvSpPr/>
          <p:nvPr/>
        </p:nvSpPr>
        <p:spPr>
          <a:xfrm flipH="false" flipV="false" rot="0">
            <a:off x="9109725" y="3493491"/>
            <a:ext cx="8149575" cy="5613628"/>
          </a:xfrm>
          <a:custGeom>
            <a:avLst/>
            <a:gdLst/>
            <a:ahLst/>
            <a:cxnLst/>
            <a:rect r="r" b="b" t="t" l="l"/>
            <a:pathLst>
              <a:path h="5613628" w="8149575">
                <a:moveTo>
                  <a:pt x="0" y="0"/>
                </a:moveTo>
                <a:lnTo>
                  <a:pt x="8149575" y="0"/>
                </a:lnTo>
                <a:lnTo>
                  <a:pt x="8149575" y="5613627"/>
                </a:lnTo>
                <a:lnTo>
                  <a:pt x="0" y="5613627"/>
                </a:lnTo>
                <a:lnTo>
                  <a:pt x="0" y="0"/>
                </a:lnTo>
                <a:close/>
              </a:path>
            </a:pathLst>
          </a:custGeom>
          <a:blipFill>
            <a:blip r:embed="rId9"/>
            <a:stretch>
              <a:fillRect l="-3147" t="0" r="-3147" b="0"/>
            </a:stretch>
          </a:blipFill>
        </p:spPr>
      </p:sp>
      <p:sp>
        <p:nvSpPr>
          <p:cNvPr name="TextBox 24" id="24"/>
          <p:cNvSpPr txBox="true"/>
          <p:nvPr/>
        </p:nvSpPr>
        <p:spPr>
          <a:xfrm rot="0">
            <a:off x="4066953" y="2272386"/>
            <a:ext cx="9513802" cy="411480"/>
          </a:xfrm>
          <a:prstGeom prst="rect">
            <a:avLst/>
          </a:prstGeom>
        </p:spPr>
        <p:txBody>
          <a:bodyPr anchor="t" rtlCol="false" tIns="0" lIns="0" bIns="0" rIns="0">
            <a:spAutoFit/>
          </a:bodyPr>
          <a:lstStyle/>
          <a:p>
            <a:pPr algn="ctr">
              <a:lnSpc>
                <a:spcPts val="2880"/>
              </a:lnSpc>
            </a:pPr>
            <a:r>
              <a:rPr lang="en-US" b="true" sz="3600">
                <a:solidFill>
                  <a:srgbClr val="7AFFFF"/>
                </a:solidFill>
                <a:latin typeface="TT Autonomous Bold"/>
                <a:ea typeface="TT Autonomous Bold"/>
                <a:cs typeface="TT Autonomous Bold"/>
                <a:sym typeface="TT Autonomous Bold"/>
              </a:rPr>
              <a:t>Application</a:t>
            </a:r>
          </a:p>
        </p:txBody>
      </p:sp>
      <p:sp>
        <p:nvSpPr>
          <p:cNvPr name="TextBox 25" id="25"/>
          <p:cNvSpPr txBox="true"/>
          <p:nvPr/>
        </p:nvSpPr>
        <p:spPr>
          <a:xfrm rot="0">
            <a:off x="6519341"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Introduction</a:t>
            </a:r>
          </a:p>
        </p:txBody>
      </p:sp>
      <p:sp>
        <p:nvSpPr>
          <p:cNvPr name="TextBox 26" id="26"/>
          <p:cNvSpPr txBox="true"/>
          <p:nvPr/>
        </p:nvSpPr>
        <p:spPr>
          <a:xfrm rot="0">
            <a:off x="8895394"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Preprocessing</a:t>
            </a:r>
          </a:p>
        </p:txBody>
      </p:sp>
      <p:sp>
        <p:nvSpPr>
          <p:cNvPr name="TextBox 27" id="27"/>
          <p:cNvSpPr txBox="true"/>
          <p:nvPr/>
        </p:nvSpPr>
        <p:spPr>
          <a:xfrm rot="0">
            <a:off x="11271866"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Model</a:t>
            </a:r>
          </a:p>
        </p:txBody>
      </p:sp>
      <p:sp>
        <p:nvSpPr>
          <p:cNvPr name="TextBox 28" id="28"/>
          <p:cNvSpPr txBox="true"/>
          <p:nvPr/>
        </p:nvSpPr>
        <p:spPr>
          <a:xfrm rot="0">
            <a:off x="13647500"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Training</a:t>
            </a:r>
          </a:p>
        </p:txBody>
      </p:sp>
      <p:sp>
        <p:nvSpPr>
          <p:cNvPr name="TextBox 29" id="29"/>
          <p:cNvSpPr txBox="true"/>
          <p:nvPr/>
        </p:nvSpPr>
        <p:spPr>
          <a:xfrm rot="0">
            <a:off x="15890063"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Application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5890063"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638585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8828649"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1204702"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3590000"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3244765" y="3407766"/>
            <a:ext cx="11301259" cy="5198579"/>
          </a:xfrm>
          <a:custGeom>
            <a:avLst/>
            <a:gdLst/>
            <a:ahLst/>
            <a:cxnLst/>
            <a:rect r="r" b="b" t="t" l="l"/>
            <a:pathLst>
              <a:path h="5198579" w="11301259">
                <a:moveTo>
                  <a:pt x="0" y="0"/>
                </a:moveTo>
                <a:lnTo>
                  <a:pt x="11301259" y="0"/>
                </a:lnTo>
                <a:lnTo>
                  <a:pt x="11301259" y="5198579"/>
                </a:lnTo>
                <a:lnTo>
                  <a:pt x="0" y="5198579"/>
                </a:lnTo>
                <a:lnTo>
                  <a:pt x="0" y="0"/>
                </a:lnTo>
                <a:close/>
              </a:path>
            </a:pathLst>
          </a:custGeom>
          <a:blipFill>
            <a:blip r:embed="rId8"/>
            <a:stretch>
              <a:fillRect l="0" t="0" r="0" b="0"/>
            </a:stretch>
          </a:blipFill>
        </p:spPr>
      </p:sp>
      <p:sp>
        <p:nvSpPr>
          <p:cNvPr name="TextBox 23" id="23"/>
          <p:cNvSpPr txBox="true"/>
          <p:nvPr/>
        </p:nvSpPr>
        <p:spPr>
          <a:xfrm rot="0">
            <a:off x="4066953" y="2272386"/>
            <a:ext cx="9513802" cy="411480"/>
          </a:xfrm>
          <a:prstGeom prst="rect">
            <a:avLst/>
          </a:prstGeom>
        </p:spPr>
        <p:txBody>
          <a:bodyPr anchor="t" rtlCol="false" tIns="0" lIns="0" bIns="0" rIns="0">
            <a:spAutoFit/>
          </a:bodyPr>
          <a:lstStyle/>
          <a:p>
            <a:pPr algn="ctr">
              <a:lnSpc>
                <a:spcPts val="2880"/>
              </a:lnSpc>
            </a:pPr>
            <a:r>
              <a:rPr lang="en-US" b="true" sz="3600">
                <a:solidFill>
                  <a:srgbClr val="7AFFFF"/>
                </a:solidFill>
                <a:latin typeface="TT Autonomous Bold"/>
                <a:ea typeface="TT Autonomous Bold"/>
                <a:cs typeface="TT Autonomous Bold"/>
                <a:sym typeface="TT Autonomous Bold"/>
              </a:rPr>
              <a:t>The Output:</a:t>
            </a:r>
          </a:p>
        </p:txBody>
      </p:sp>
      <p:sp>
        <p:nvSpPr>
          <p:cNvPr name="TextBox 24" id="24"/>
          <p:cNvSpPr txBox="true"/>
          <p:nvPr/>
        </p:nvSpPr>
        <p:spPr>
          <a:xfrm rot="0">
            <a:off x="6519341"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Introduction</a:t>
            </a:r>
          </a:p>
        </p:txBody>
      </p:sp>
      <p:sp>
        <p:nvSpPr>
          <p:cNvPr name="TextBox 25" id="25"/>
          <p:cNvSpPr txBox="true"/>
          <p:nvPr/>
        </p:nvSpPr>
        <p:spPr>
          <a:xfrm rot="0">
            <a:off x="8895394"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Preprocessing</a:t>
            </a:r>
          </a:p>
        </p:txBody>
      </p:sp>
      <p:sp>
        <p:nvSpPr>
          <p:cNvPr name="TextBox 26" id="26"/>
          <p:cNvSpPr txBox="true"/>
          <p:nvPr/>
        </p:nvSpPr>
        <p:spPr>
          <a:xfrm rot="0">
            <a:off x="11271866"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Model</a:t>
            </a:r>
          </a:p>
        </p:txBody>
      </p:sp>
      <p:sp>
        <p:nvSpPr>
          <p:cNvPr name="TextBox 27" id="27"/>
          <p:cNvSpPr txBox="true"/>
          <p:nvPr/>
        </p:nvSpPr>
        <p:spPr>
          <a:xfrm rot="0">
            <a:off x="13647500"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Training</a:t>
            </a:r>
          </a:p>
        </p:txBody>
      </p:sp>
      <p:sp>
        <p:nvSpPr>
          <p:cNvPr name="TextBox 28" id="28"/>
          <p:cNvSpPr txBox="true"/>
          <p:nvPr/>
        </p:nvSpPr>
        <p:spPr>
          <a:xfrm rot="0">
            <a:off x="15890063"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Application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771399" y="-4258119"/>
            <a:ext cx="8277888" cy="8229600"/>
          </a:xfrm>
          <a:custGeom>
            <a:avLst/>
            <a:gdLst/>
            <a:ahLst/>
            <a:cxnLst/>
            <a:rect r="r" b="b" t="t" l="l"/>
            <a:pathLst>
              <a:path h="8229600" w="8277888">
                <a:moveTo>
                  <a:pt x="0" y="0"/>
                </a:moveTo>
                <a:lnTo>
                  <a:pt x="8277888" y="0"/>
                </a:lnTo>
                <a:lnTo>
                  <a:pt x="8277888"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1839722" y="-4114800"/>
            <a:ext cx="12453642" cy="8229600"/>
          </a:xfrm>
          <a:custGeom>
            <a:avLst/>
            <a:gdLst/>
            <a:ahLst/>
            <a:cxnLst/>
            <a:rect r="r" b="b" t="t" l="l"/>
            <a:pathLst>
              <a:path h="8229600" w="12453642">
                <a:moveTo>
                  <a:pt x="0" y="0"/>
                </a:moveTo>
                <a:lnTo>
                  <a:pt x="12453642" y="0"/>
                </a:lnTo>
                <a:lnTo>
                  <a:pt x="12453642" y="8229600"/>
                </a:lnTo>
                <a:lnTo>
                  <a:pt x="0" y="8229600"/>
                </a:lnTo>
                <a:lnTo>
                  <a:pt x="0" y="0"/>
                </a:lnTo>
                <a:close/>
              </a:path>
            </a:pathLst>
          </a:custGeom>
          <a:blipFill>
            <a:blip r:embed="rId7"/>
            <a:stretch>
              <a:fillRect l="0" t="0" r="0" b="0"/>
            </a:stretch>
          </a:blipFill>
        </p:spPr>
      </p:sp>
      <p:grpSp>
        <p:nvGrpSpPr>
          <p:cNvPr name="Group 8" id="8"/>
          <p:cNvGrpSpPr/>
          <p:nvPr/>
        </p:nvGrpSpPr>
        <p:grpSpPr>
          <a:xfrm rot="0">
            <a:off x="3205967" y="1413232"/>
            <a:ext cx="11552910" cy="796355"/>
            <a:chOff x="0" y="0"/>
            <a:chExt cx="3510353" cy="241973"/>
          </a:xfrm>
        </p:grpSpPr>
        <p:sp>
          <p:nvSpPr>
            <p:cNvPr name="Freeform 9" id="9"/>
            <p:cNvSpPr/>
            <p:nvPr/>
          </p:nvSpPr>
          <p:spPr>
            <a:xfrm flipH="false" flipV="false" rot="0">
              <a:off x="0" y="0"/>
              <a:ext cx="3510353" cy="241973"/>
            </a:xfrm>
            <a:custGeom>
              <a:avLst/>
              <a:gdLst/>
              <a:ahLst/>
              <a:cxnLst/>
              <a:rect r="r" b="b" t="t" l="l"/>
              <a:pathLst>
                <a:path h="241973" w="3510353">
                  <a:moveTo>
                    <a:pt x="34176" y="0"/>
                  </a:moveTo>
                  <a:lnTo>
                    <a:pt x="3476176" y="0"/>
                  </a:lnTo>
                  <a:cubicBezTo>
                    <a:pt x="3495051" y="0"/>
                    <a:pt x="3510353" y="15301"/>
                    <a:pt x="3510353" y="34176"/>
                  </a:cubicBezTo>
                  <a:lnTo>
                    <a:pt x="3510353" y="207796"/>
                  </a:lnTo>
                  <a:cubicBezTo>
                    <a:pt x="3510353" y="216860"/>
                    <a:pt x="3506752" y="225553"/>
                    <a:pt x="3500343" y="231963"/>
                  </a:cubicBezTo>
                  <a:cubicBezTo>
                    <a:pt x="3493933" y="238372"/>
                    <a:pt x="3485240" y="241973"/>
                    <a:pt x="3476176" y="241973"/>
                  </a:cubicBezTo>
                  <a:lnTo>
                    <a:pt x="34176" y="241973"/>
                  </a:lnTo>
                  <a:cubicBezTo>
                    <a:pt x="15301" y="241973"/>
                    <a:pt x="0" y="226671"/>
                    <a:pt x="0" y="207796"/>
                  </a:cubicBezTo>
                  <a:lnTo>
                    <a:pt x="0" y="34176"/>
                  </a:lnTo>
                  <a:cubicBezTo>
                    <a:pt x="0" y="25112"/>
                    <a:pt x="3601" y="16419"/>
                    <a:pt x="10010" y="10010"/>
                  </a:cubicBezTo>
                  <a:cubicBezTo>
                    <a:pt x="16419" y="3601"/>
                    <a:pt x="25112" y="0"/>
                    <a:pt x="34176"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10" id="10"/>
            <p:cNvSpPr txBox="true"/>
            <p:nvPr/>
          </p:nvSpPr>
          <p:spPr>
            <a:xfrm>
              <a:off x="0" y="-38100"/>
              <a:ext cx="3510353" cy="28007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548677" y="1672344"/>
            <a:ext cx="9513802" cy="411480"/>
          </a:xfrm>
          <a:prstGeom prst="rect">
            <a:avLst/>
          </a:prstGeom>
        </p:spPr>
        <p:txBody>
          <a:bodyPr anchor="t" rtlCol="false" tIns="0" lIns="0" bIns="0" rIns="0">
            <a:spAutoFit/>
          </a:bodyPr>
          <a:lstStyle/>
          <a:p>
            <a:pPr algn="ctr">
              <a:lnSpc>
                <a:spcPts val="2880"/>
              </a:lnSpc>
            </a:pPr>
            <a:r>
              <a:rPr lang="en-US" sz="3600" b="true">
                <a:solidFill>
                  <a:srgbClr val="7AFFFF"/>
                </a:solidFill>
                <a:latin typeface="TT Autonomous Bold"/>
                <a:ea typeface="TT Autonomous Bold"/>
                <a:cs typeface="TT Autonomous Bold"/>
                <a:sym typeface="TT Autonomous Bold"/>
              </a:rPr>
              <a:t>Streamlit</a:t>
            </a:r>
          </a:p>
        </p:txBody>
      </p:sp>
      <p:sp>
        <p:nvSpPr>
          <p:cNvPr name="TextBox 12" id="12"/>
          <p:cNvSpPr txBox="true"/>
          <p:nvPr/>
        </p:nvSpPr>
        <p:spPr>
          <a:xfrm rot="0">
            <a:off x="3367545" y="3567423"/>
            <a:ext cx="11679351" cy="3493770"/>
          </a:xfrm>
          <a:prstGeom prst="rect">
            <a:avLst/>
          </a:prstGeom>
        </p:spPr>
        <p:txBody>
          <a:bodyPr anchor="t" rtlCol="false" tIns="0" lIns="0" bIns="0" rIns="0">
            <a:spAutoFit/>
          </a:bodyPr>
          <a:lstStyle/>
          <a:p>
            <a:pPr algn="just">
              <a:lnSpc>
                <a:spcPts val="3450"/>
              </a:lnSpc>
            </a:pPr>
            <a:r>
              <a:rPr lang="en-US" sz="2300" spc="52">
                <a:solidFill>
                  <a:srgbClr val="FFFFFF"/>
                </a:solidFill>
                <a:latin typeface="Neue Machina"/>
                <a:ea typeface="Neue Machina"/>
                <a:cs typeface="Neue Machina"/>
                <a:sym typeface="Neue Machina"/>
              </a:rPr>
              <a:t>We are integrating Streamlit into this project to create an interactive web-based application for image colorization and post-processing. Streamlit provides an intuitive interface where users can upload images, adjust colorization and post-processing settings, view the enhanced outputs generated by the model, and compare them with the originals. This addition enhances the project's usability, making it accessible for users to experiment with and visualize the colorization process interactively and in real time.</a:t>
            </a:r>
          </a:p>
        </p:txBody>
      </p:sp>
      <p:sp>
        <p:nvSpPr>
          <p:cNvPr name="Freeform 13" id="13"/>
          <p:cNvSpPr/>
          <p:nvPr/>
        </p:nvSpPr>
        <p:spPr>
          <a:xfrm flipH="false" flipV="false" rot="0">
            <a:off x="2133527" y="3501390"/>
            <a:ext cx="1234018" cy="1226820"/>
          </a:xfrm>
          <a:custGeom>
            <a:avLst/>
            <a:gdLst/>
            <a:ahLst/>
            <a:cxnLst/>
            <a:rect r="r" b="b" t="t" l="l"/>
            <a:pathLst>
              <a:path h="1226820" w="1234018">
                <a:moveTo>
                  <a:pt x="0" y="0"/>
                </a:moveTo>
                <a:lnTo>
                  <a:pt x="1234018" y="0"/>
                </a:lnTo>
                <a:lnTo>
                  <a:pt x="1234018" y="1226820"/>
                </a:lnTo>
                <a:lnTo>
                  <a:pt x="0" y="1226820"/>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771399" y="-4258119"/>
            <a:ext cx="8277888" cy="8229600"/>
          </a:xfrm>
          <a:custGeom>
            <a:avLst/>
            <a:gdLst/>
            <a:ahLst/>
            <a:cxnLst/>
            <a:rect r="r" b="b" t="t" l="l"/>
            <a:pathLst>
              <a:path h="8229600" w="8277888">
                <a:moveTo>
                  <a:pt x="0" y="0"/>
                </a:moveTo>
                <a:lnTo>
                  <a:pt x="8277888" y="0"/>
                </a:lnTo>
                <a:lnTo>
                  <a:pt x="8277888"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1839722" y="-4114800"/>
            <a:ext cx="12453642" cy="8229600"/>
          </a:xfrm>
          <a:custGeom>
            <a:avLst/>
            <a:gdLst/>
            <a:ahLst/>
            <a:cxnLst/>
            <a:rect r="r" b="b" t="t" l="l"/>
            <a:pathLst>
              <a:path h="8229600" w="12453642">
                <a:moveTo>
                  <a:pt x="0" y="0"/>
                </a:moveTo>
                <a:lnTo>
                  <a:pt x="12453642" y="0"/>
                </a:lnTo>
                <a:lnTo>
                  <a:pt x="12453642" y="8229600"/>
                </a:lnTo>
                <a:lnTo>
                  <a:pt x="0" y="8229600"/>
                </a:lnTo>
                <a:lnTo>
                  <a:pt x="0" y="0"/>
                </a:lnTo>
                <a:close/>
              </a:path>
            </a:pathLst>
          </a:custGeom>
          <a:blipFill>
            <a:blip r:embed="rId7"/>
            <a:stretch>
              <a:fillRect l="0" t="0" r="0" b="0"/>
            </a:stretch>
          </a:blipFill>
        </p:spPr>
      </p:sp>
      <p:grpSp>
        <p:nvGrpSpPr>
          <p:cNvPr name="Group 8" id="8"/>
          <p:cNvGrpSpPr/>
          <p:nvPr/>
        </p:nvGrpSpPr>
        <p:grpSpPr>
          <a:xfrm rot="0">
            <a:off x="3367545" y="1220499"/>
            <a:ext cx="11552910" cy="796355"/>
            <a:chOff x="0" y="0"/>
            <a:chExt cx="3510353" cy="241973"/>
          </a:xfrm>
        </p:grpSpPr>
        <p:sp>
          <p:nvSpPr>
            <p:cNvPr name="Freeform 9" id="9"/>
            <p:cNvSpPr/>
            <p:nvPr/>
          </p:nvSpPr>
          <p:spPr>
            <a:xfrm flipH="false" flipV="false" rot="0">
              <a:off x="0" y="0"/>
              <a:ext cx="3510353" cy="241973"/>
            </a:xfrm>
            <a:custGeom>
              <a:avLst/>
              <a:gdLst/>
              <a:ahLst/>
              <a:cxnLst/>
              <a:rect r="r" b="b" t="t" l="l"/>
              <a:pathLst>
                <a:path h="241973" w="3510353">
                  <a:moveTo>
                    <a:pt x="34176" y="0"/>
                  </a:moveTo>
                  <a:lnTo>
                    <a:pt x="3476176" y="0"/>
                  </a:lnTo>
                  <a:cubicBezTo>
                    <a:pt x="3495051" y="0"/>
                    <a:pt x="3510353" y="15301"/>
                    <a:pt x="3510353" y="34176"/>
                  </a:cubicBezTo>
                  <a:lnTo>
                    <a:pt x="3510353" y="207796"/>
                  </a:lnTo>
                  <a:cubicBezTo>
                    <a:pt x="3510353" y="216860"/>
                    <a:pt x="3506752" y="225553"/>
                    <a:pt x="3500343" y="231963"/>
                  </a:cubicBezTo>
                  <a:cubicBezTo>
                    <a:pt x="3493933" y="238372"/>
                    <a:pt x="3485240" y="241973"/>
                    <a:pt x="3476176" y="241973"/>
                  </a:cubicBezTo>
                  <a:lnTo>
                    <a:pt x="34176" y="241973"/>
                  </a:lnTo>
                  <a:cubicBezTo>
                    <a:pt x="15301" y="241973"/>
                    <a:pt x="0" y="226671"/>
                    <a:pt x="0" y="207796"/>
                  </a:cubicBezTo>
                  <a:lnTo>
                    <a:pt x="0" y="34176"/>
                  </a:lnTo>
                  <a:cubicBezTo>
                    <a:pt x="0" y="25112"/>
                    <a:pt x="3601" y="16419"/>
                    <a:pt x="10010" y="10010"/>
                  </a:cubicBezTo>
                  <a:cubicBezTo>
                    <a:pt x="16419" y="3601"/>
                    <a:pt x="25112" y="0"/>
                    <a:pt x="34176"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10" id="10"/>
            <p:cNvSpPr txBox="true"/>
            <p:nvPr/>
          </p:nvSpPr>
          <p:spPr>
            <a:xfrm>
              <a:off x="0" y="-38100"/>
              <a:ext cx="3510353" cy="28007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367545" y="2966007"/>
            <a:ext cx="11301259" cy="5678883"/>
          </a:xfrm>
          <a:custGeom>
            <a:avLst/>
            <a:gdLst/>
            <a:ahLst/>
            <a:cxnLst/>
            <a:rect r="r" b="b" t="t" l="l"/>
            <a:pathLst>
              <a:path h="5678883" w="11301259">
                <a:moveTo>
                  <a:pt x="0" y="0"/>
                </a:moveTo>
                <a:lnTo>
                  <a:pt x="11301259" y="0"/>
                </a:lnTo>
                <a:lnTo>
                  <a:pt x="11301259" y="5678883"/>
                </a:lnTo>
                <a:lnTo>
                  <a:pt x="0" y="5678883"/>
                </a:lnTo>
                <a:lnTo>
                  <a:pt x="0" y="0"/>
                </a:lnTo>
                <a:close/>
              </a:path>
            </a:pathLst>
          </a:custGeom>
          <a:blipFill>
            <a:blip r:embed="rId8"/>
            <a:stretch>
              <a:fillRect l="0" t="0" r="0" b="0"/>
            </a:stretch>
          </a:blipFill>
        </p:spPr>
      </p:sp>
      <p:sp>
        <p:nvSpPr>
          <p:cNvPr name="TextBox 12" id="12"/>
          <p:cNvSpPr txBox="true"/>
          <p:nvPr/>
        </p:nvSpPr>
        <p:spPr>
          <a:xfrm rot="0">
            <a:off x="4548677" y="1555447"/>
            <a:ext cx="9513802" cy="411480"/>
          </a:xfrm>
          <a:prstGeom prst="rect">
            <a:avLst/>
          </a:prstGeom>
        </p:spPr>
        <p:txBody>
          <a:bodyPr anchor="t" rtlCol="false" tIns="0" lIns="0" bIns="0" rIns="0">
            <a:spAutoFit/>
          </a:bodyPr>
          <a:lstStyle/>
          <a:p>
            <a:pPr algn="ctr">
              <a:lnSpc>
                <a:spcPts val="2880"/>
              </a:lnSpc>
            </a:pPr>
            <a:r>
              <a:rPr lang="en-US" sz="3600" b="true">
                <a:solidFill>
                  <a:srgbClr val="7AFFFF"/>
                </a:solidFill>
                <a:latin typeface="TT Autonomous Bold"/>
                <a:ea typeface="TT Autonomous Bold"/>
                <a:cs typeface="TT Autonomous Bold"/>
                <a:sym typeface="TT Autonomous Bold"/>
              </a:rPr>
              <a:t>Final Result</a:t>
            </a:r>
          </a:p>
        </p:txBody>
      </p:sp>
      <p:sp>
        <p:nvSpPr>
          <p:cNvPr name="TextBox 13" id="13"/>
          <p:cNvSpPr txBox="true"/>
          <p:nvPr/>
        </p:nvSpPr>
        <p:spPr>
          <a:xfrm rot="0">
            <a:off x="3367545" y="2229493"/>
            <a:ext cx="2535351" cy="447675"/>
          </a:xfrm>
          <a:prstGeom prst="rect">
            <a:avLst/>
          </a:prstGeom>
        </p:spPr>
        <p:txBody>
          <a:bodyPr anchor="t" rtlCol="false" tIns="0" lIns="0" bIns="0" rIns="0">
            <a:spAutoFit/>
          </a:bodyPr>
          <a:lstStyle/>
          <a:p>
            <a:pPr algn="just">
              <a:lnSpc>
                <a:spcPts val="3749"/>
              </a:lnSpc>
            </a:pPr>
            <a:r>
              <a:rPr lang="en-US" b="true" sz="2499" spc="57">
                <a:solidFill>
                  <a:srgbClr val="FFFFFF"/>
                </a:solidFill>
                <a:latin typeface="Canva Sans Bold"/>
                <a:ea typeface="Canva Sans Bold"/>
                <a:cs typeface="Canva Sans Bold"/>
                <a:sym typeface="Canva Sans Bold"/>
              </a:rPr>
              <a:t>The interface: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771399" y="-4258119"/>
            <a:ext cx="8277888" cy="8229600"/>
          </a:xfrm>
          <a:custGeom>
            <a:avLst/>
            <a:gdLst/>
            <a:ahLst/>
            <a:cxnLst/>
            <a:rect r="r" b="b" t="t" l="l"/>
            <a:pathLst>
              <a:path h="8229600" w="8277888">
                <a:moveTo>
                  <a:pt x="0" y="0"/>
                </a:moveTo>
                <a:lnTo>
                  <a:pt x="8277888" y="0"/>
                </a:lnTo>
                <a:lnTo>
                  <a:pt x="8277888"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1839722" y="-4114800"/>
            <a:ext cx="12453642" cy="8229600"/>
          </a:xfrm>
          <a:custGeom>
            <a:avLst/>
            <a:gdLst/>
            <a:ahLst/>
            <a:cxnLst/>
            <a:rect r="r" b="b" t="t" l="l"/>
            <a:pathLst>
              <a:path h="8229600" w="12453642">
                <a:moveTo>
                  <a:pt x="0" y="0"/>
                </a:moveTo>
                <a:lnTo>
                  <a:pt x="12453642" y="0"/>
                </a:lnTo>
                <a:lnTo>
                  <a:pt x="12453642" y="8229600"/>
                </a:lnTo>
                <a:lnTo>
                  <a:pt x="0" y="8229600"/>
                </a:lnTo>
                <a:lnTo>
                  <a:pt x="0" y="0"/>
                </a:lnTo>
                <a:close/>
              </a:path>
            </a:pathLst>
          </a:custGeom>
          <a:blipFill>
            <a:blip r:embed="rId7"/>
            <a:stretch>
              <a:fillRect l="0" t="0" r="0" b="0"/>
            </a:stretch>
          </a:blipFill>
        </p:spPr>
      </p:sp>
      <p:grpSp>
        <p:nvGrpSpPr>
          <p:cNvPr name="Group 8" id="8"/>
          <p:cNvGrpSpPr/>
          <p:nvPr/>
        </p:nvGrpSpPr>
        <p:grpSpPr>
          <a:xfrm rot="0">
            <a:off x="3367545" y="1220499"/>
            <a:ext cx="11552910" cy="796355"/>
            <a:chOff x="0" y="0"/>
            <a:chExt cx="3510353" cy="241973"/>
          </a:xfrm>
        </p:grpSpPr>
        <p:sp>
          <p:nvSpPr>
            <p:cNvPr name="Freeform 9" id="9"/>
            <p:cNvSpPr/>
            <p:nvPr/>
          </p:nvSpPr>
          <p:spPr>
            <a:xfrm flipH="false" flipV="false" rot="0">
              <a:off x="0" y="0"/>
              <a:ext cx="3510353" cy="241973"/>
            </a:xfrm>
            <a:custGeom>
              <a:avLst/>
              <a:gdLst/>
              <a:ahLst/>
              <a:cxnLst/>
              <a:rect r="r" b="b" t="t" l="l"/>
              <a:pathLst>
                <a:path h="241973" w="3510353">
                  <a:moveTo>
                    <a:pt x="34176" y="0"/>
                  </a:moveTo>
                  <a:lnTo>
                    <a:pt x="3476176" y="0"/>
                  </a:lnTo>
                  <a:cubicBezTo>
                    <a:pt x="3495051" y="0"/>
                    <a:pt x="3510353" y="15301"/>
                    <a:pt x="3510353" y="34176"/>
                  </a:cubicBezTo>
                  <a:lnTo>
                    <a:pt x="3510353" y="207796"/>
                  </a:lnTo>
                  <a:cubicBezTo>
                    <a:pt x="3510353" y="216860"/>
                    <a:pt x="3506752" y="225553"/>
                    <a:pt x="3500343" y="231963"/>
                  </a:cubicBezTo>
                  <a:cubicBezTo>
                    <a:pt x="3493933" y="238372"/>
                    <a:pt x="3485240" y="241973"/>
                    <a:pt x="3476176" y="241973"/>
                  </a:cubicBezTo>
                  <a:lnTo>
                    <a:pt x="34176" y="241973"/>
                  </a:lnTo>
                  <a:cubicBezTo>
                    <a:pt x="15301" y="241973"/>
                    <a:pt x="0" y="226671"/>
                    <a:pt x="0" y="207796"/>
                  </a:cubicBezTo>
                  <a:lnTo>
                    <a:pt x="0" y="34176"/>
                  </a:lnTo>
                  <a:cubicBezTo>
                    <a:pt x="0" y="25112"/>
                    <a:pt x="3601" y="16419"/>
                    <a:pt x="10010" y="10010"/>
                  </a:cubicBezTo>
                  <a:cubicBezTo>
                    <a:pt x="16419" y="3601"/>
                    <a:pt x="25112" y="0"/>
                    <a:pt x="34176"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10" id="10"/>
            <p:cNvSpPr txBox="true"/>
            <p:nvPr/>
          </p:nvSpPr>
          <p:spPr>
            <a:xfrm>
              <a:off x="0" y="-38100"/>
              <a:ext cx="3510353" cy="28007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746099" y="3025731"/>
            <a:ext cx="4313594" cy="7013975"/>
          </a:xfrm>
          <a:custGeom>
            <a:avLst/>
            <a:gdLst/>
            <a:ahLst/>
            <a:cxnLst/>
            <a:rect r="r" b="b" t="t" l="l"/>
            <a:pathLst>
              <a:path h="7013975" w="4313594">
                <a:moveTo>
                  <a:pt x="0" y="0"/>
                </a:moveTo>
                <a:lnTo>
                  <a:pt x="4313595" y="0"/>
                </a:lnTo>
                <a:lnTo>
                  <a:pt x="4313595" y="7013975"/>
                </a:lnTo>
                <a:lnTo>
                  <a:pt x="0" y="7013975"/>
                </a:lnTo>
                <a:lnTo>
                  <a:pt x="0" y="0"/>
                </a:lnTo>
                <a:close/>
              </a:path>
            </a:pathLst>
          </a:custGeom>
          <a:blipFill>
            <a:blip r:embed="rId8"/>
            <a:stretch>
              <a:fillRect l="0" t="0" r="0" b="0"/>
            </a:stretch>
          </a:blipFill>
        </p:spPr>
      </p:sp>
      <p:sp>
        <p:nvSpPr>
          <p:cNvPr name="Freeform 12" id="12"/>
          <p:cNvSpPr/>
          <p:nvPr/>
        </p:nvSpPr>
        <p:spPr>
          <a:xfrm flipH="false" flipV="false" rot="0">
            <a:off x="10162090" y="3025731"/>
            <a:ext cx="4278525" cy="7013975"/>
          </a:xfrm>
          <a:custGeom>
            <a:avLst/>
            <a:gdLst/>
            <a:ahLst/>
            <a:cxnLst/>
            <a:rect r="r" b="b" t="t" l="l"/>
            <a:pathLst>
              <a:path h="7013975" w="4278525">
                <a:moveTo>
                  <a:pt x="0" y="0"/>
                </a:moveTo>
                <a:lnTo>
                  <a:pt x="4278525" y="0"/>
                </a:lnTo>
                <a:lnTo>
                  <a:pt x="4278525" y="7013975"/>
                </a:lnTo>
                <a:lnTo>
                  <a:pt x="0" y="7013975"/>
                </a:lnTo>
                <a:lnTo>
                  <a:pt x="0" y="0"/>
                </a:lnTo>
                <a:close/>
              </a:path>
            </a:pathLst>
          </a:custGeom>
          <a:blipFill>
            <a:blip r:embed="rId9"/>
            <a:stretch>
              <a:fillRect l="0" t="0" r="0" b="0"/>
            </a:stretch>
          </a:blipFill>
        </p:spPr>
      </p:sp>
      <p:sp>
        <p:nvSpPr>
          <p:cNvPr name="TextBox 13" id="13"/>
          <p:cNvSpPr txBox="true"/>
          <p:nvPr/>
        </p:nvSpPr>
        <p:spPr>
          <a:xfrm rot="0">
            <a:off x="4548677" y="1555447"/>
            <a:ext cx="9513802" cy="411480"/>
          </a:xfrm>
          <a:prstGeom prst="rect">
            <a:avLst/>
          </a:prstGeom>
        </p:spPr>
        <p:txBody>
          <a:bodyPr anchor="t" rtlCol="false" tIns="0" lIns="0" bIns="0" rIns="0">
            <a:spAutoFit/>
          </a:bodyPr>
          <a:lstStyle/>
          <a:p>
            <a:pPr algn="ctr">
              <a:lnSpc>
                <a:spcPts val="2880"/>
              </a:lnSpc>
            </a:pPr>
            <a:r>
              <a:rPr lang="en-US" sz="3600" b="true">
                <a:solidFill>
                  <a:srgbClr val="7AFFFF"/>
                </a:solidFill>
                <a:latin typeface="TT Autonomous Bold"/>
                <a:ea typeface="TT Autonomous Bold"/>
                <a:cs typeface="TT Autonomous Bold"/>
                <a:sym typeface="TT Autonomous Bold"/>
              </a:rPr>
              <a:t>Final Result</a:t>
            </a:r>
          </a:p>
        </p:txBody>
      </p:sp>
      <p:sp>
        <p:nvSpPr>
          <p:cNvPr name="TextBox 14" id="14"/>
          <p:cNvSpPr txBox="true"/>
          <p:nvPr/>
        </p:nvSpPr>
        <p:spPr>
          <a:xfrm rot="0">
            <a:off x="3367545" y="2259355"/>
            <a:ext cx="3282632" cy="447675"/>
          </a:xfrm>
          <a:prstGeom prst="rect">
            <a:avLst/>
          </a:prstGeom>
        </p:spPr>
        <p:txBody>
          <a:bodyPr anchor="t" rtlCol="false" tIns="0" lIns="0" bIns="0" rIns="0">
            <a:spAutoFit/>
          </a:bodyPr>
          <a:lstStyle/>
          <a:p>
            <a:pPr algn="just">
              <a:lnSpc>
                <a:spcPts val="3749"/>
              </a:lnSpc>
            </a:pPr>
            <a:r>
              <a:rPr lang="en-US" b="true" sz="2499" spc="57">
                <a:solidFill>
                  <a:srgbClr val="FFFFFF"/>
                </a:solidFill>
                <a:latin typeface="Canva Sans Bold"/>
                <a:ea typeface="Canva Sans Bold"/>
                <a:cs typeface="Canva Sans Bold"/>
                <a:sym typeface="Canva Sans Bold"/>
              </a:rPr>
              <a:t>Example of usage: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1E2E"/>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2843" y="2425629"/>
            <a:ext cx="16026548" cy="6832671"/>
          </a:xfrm>
          <a:custGeom>
            <a:avLst/>
            <a:gdLst/>
            <a:ahLst/>
            <a:cxnLst/>
            <a:rect r="r" b="b" t="t" l="l"/>
            <a:pathLst>
              <a:path h="6832671" w="16026548">
                <a:moveTo>
                  <a:pt x="0" y="0"/>
                </a:moveTo>
                <a:lnTo>
                  <a:pt x="16026548" y="0"/>
                </a:lnTo>
                <a:lnTo>
                  <a:pt x="16026548" y="6832671"/>
                </a:lnTo>
                <a:lnTo>
                  <a:pt x="0" y="68326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6"/>
            <a:stretch>
              <a:fillRect l="0" t="0" r="0" b="0"/>
            </a:stretch>
          </a:blipFill>
        </p:spPr>
      </p:sp>
      <p:sp>
        <p:nvSpPr>
          <p:cNvPr name="Freeform 6" id="6"/>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7"/>
            <a:stretch>
              <a:fillRect l="0" t="0" r="0" b="0"/>
            </a:stretch>
          </a:blipFill>
        </p:spPr>
      </p:sp>
      <p:sp>
        <p:nvSpPr>
          <p:cNvPr name="TextBox 7" id="7"/>
          <p:cNvSpPr txBox="true"/>
          <p:nvPr/>
        </p:nvSpPr>
        <p:spPr>
          <a:xfrm rot="0">
            <a:off x="2786797" y="2726055"/>
            <a:ext cx="12714407" cy="4758690"/>
          </a:xfrm>
          <a:prstGeom prst="rect">
            <a:avLst/>
          </a:prstGeom>
        </p:spPr>
        <p:txBody>
          <a:bodyPr anchor="t" rtlCol="false" tIns="0" lIns="0" bIns="0" rIns="0">
            <a:spAutoFit/>
          </a:bodyPr>
          <a:lstStyle/>
          <a:p>
            <a:pPr algn="ctr">
              <a:lnSpc>
                <a:spcPts val="4349"/>
              </a:lnSpc>
            </a:pPr>
            <a:r>
              <a:rPr lang="en-US" b="true" sz="2899" spc="66">
                <a:solidFill>
                  <a:srgbClr val="FFFFFF"/>
                </a:solidFill>
                <a:latin typeface="TT Autonomous Bold"/>
                <a:ea typeface="TT Autonomous Bold"/>
                <a:cs typeface="TT Autonomous Bold"/>
                <a:sym typeface="TT Autonomous Bold"/>
              </a:rPr>
              <a:t>Magdolen Hany</a:t>
            </a:r>
          </a:p>
          <a:p>
            <a:pPr algn="ctr">
              <a:lnSpc>
                <a:spcPts val="4349"/>
              </a:lnSpc>
            </a:pPr>
            <a:r>
              <a:rPr lang="en-US" b="true" sz="2899" spc="66">
                <a:solidFill>
                  <a:srgbClr val="FFFFFF"/>
                </a:solidFill>
                <a:latin typeface="TT Autonomous Bold"/>
                <a:ea typeface="TT Autonomous Bold"/>
                <a:cs typeface="TT Autonomous Bold"/>
                <a:sym typeface="TT Autonomous Bold"/>
              </a:rPr>
              <a:t>Mohamed Azb</a:t>
            </a:r>
          </a:p>
          <a:p>
            <a:pPr algn="ctr">
              <a:lnSpc>
                <a:spcPts val="4349"/>
              </a:lnSpc>
            </a:pPr>
            <a:r>
              <a:rPr lang="en-US" b="true" sz="2899" spc="66">
                <a:solidFill>
                  <a:srgbClr val="FFFFFF"/>
                </a:solidFill>
                <a:latin typeface="TT Autonomous Bold"/>
                <a:ea typeface="TT Autonomous Bold"/>
                <a:cs typeface="TT Autonomous Bold"/>
                <a:sym typeface="TT Autonomous Bold"/>
              </a:rPr>
              <a:t>Mohannad Magdy</a:t>
            </a:r>
          </a:p>
          <a:p>
            <a:pPr algn="ctr">
              <a:lnSpc>
                <a:spcPts val="4349"/>
              </a:lnSpc>
            </a:pPr>
            <a:r>
              <a:rPr lang="en-US" b="true" sz="2899" spc="66">
                <a:solidFill>
                  <a:srgbClr val="FFFFFF"/>
                </a:solidFill>
                <a:latin typeface="TT Autonomous Bold"/>
                <a:ea typeface="TT Autonomous Bold"/>
                <a:cs typeface="TT Autonomous Bold"/>
                <a:sym typeface="TT Autonomous Bold"/>
              </a:rPr>
              <a:t>N</a:t>
            </a:r>
            <a:r>
              <a:rPr lang="en-US" b="true" sz="2899" spc="66">
                <a:solidFill>
                  <a:srgbClr val="FFFFFF"/>
                </a:solidFill>
                <a:latin typeface="TT Autonomous Bold"/>
                <a:ea typeface="TT Autonomous Bold"/>
                <a:cs typeface="TT Autonomous Bold"/>
                <a:sym typeface="TT Autonomous Bold"/>
              </a:rPr>
              <a:t>awal Mohamed</a:t>
            </a:r>
          </a:p>
          <a:p>
            <a:pPr algn="ctr">
              <a:lnSpc>
                <a:spcPts val="4349"/>
              </a:lnSpc>
            </a:pPr>
            <a:r>
              <a:rPr lang="en-US" b="true" sz="2899" spc="66">
                <a:solidFill>
                  <a:srgbClr val="FFFFFF"/>
                </a:solidFill>
                <a:latin typeface="TT Autonomous Bold"/>
                <a:ea typeface="TT Autonomous Bold"/>
                <a:cs typeface="TT Autonomous Bold"/>
                <a:sym typeface="TT Autonomous Bold"/>
              </a:rPr>
              <a:t>Rawan Ahmed</a:t>
            </a:r>
          </a:p>
          <a:p>
            <a:pPr algn="ctr">
              <a:lnSpc>
                <a:spcPts val="4349"/>
              </a:lnSpc>
            </a:pPr>
            <a:r>
              <a:rPr lang="en-US" b="true" sz="2899" spc="66">
                <a:solidFill>
                  <a:srgbClr val="FFFFFF"/>
                </a:solidFill>
                <a:latin typeface="TT Autonomous Bold"/>
                <a:ea typeface="TT Autonomous Bold"/>
                <a:cs typeface="TT Autonomous Bold"/>
                <a:sym typeface="TT Autonomous Bold"/>
              </a:rPr>
              <a:t>Sam</a:t>
            </a:r>
            <a:r>
              <a:rPr lang="en-US" b="true" sz="2899" spc="66">
                <a:solidFill>
                  <a:srgbClr val="FFFFFF"/>
                </a:solidFill>
                <a:latin typeface="TT Autonomous Bold"/>
                <a:ea typeface="TT Autonomous Bold"/>
                <a:cs typeface="TT Autonomous Bold"/>
                <a:sym typeface="TT Autonomous Bold"/>
              </a:rPr>
              <a:t>a Tarek</a:t>
            </a:r>
          </a:p>
          <a:p>
            <a:pPr algn="ctr">
              <a:lnSpc>
                <a:spcPts val="4349"/>
              </a:lnSpc>
            </a:pPr>
            <a:r>
              <a:rPr lang="en-US" b="true" sz="2899" spc="66">
                <a:solidFill>
                  <a:srgbClr val="FFFFFF"/>
                </a:solidFill>
                <a:latin typeface="TT Autonomous Bold"/>
                <a:ea typeface="TT Autonomous Bold"/>
                <a:cs typeface="TT Autonomous Bold"/>
                <a:sym typeface="TT Autonomous Bold"/>
              </a:rPr>
              <a:t>Sh</a:t>
            </a:r>
            <a:r>
              <a:rPr lang="en-US" b="true" sz="2899" spc="66">
                <a:solidFill>
                  <a:srgbClr val="FFFFFF"/>
                </a:solidFill>
                <a:latin typeface="TT Autonomous Bold"/>
                <a:ea typeface="TT Autonomous Bold"/>
                <a:cs typeface="TT Autonomous Bold"/>
                <a:sym typeface="TT Autonomous Bold"/>
              </a:rPr>
              <a:t>aimaa Mohamed</a:t>
            </a:r>
          </a:p>
          <a:p>
            <a:pPr algn="ctr">
              <a:lnSpc>
                <a:spcPts val="4349"/>
              </a:lnSpc>
            </a:pPr>
            <a:r>
              <a:rPr lang="en-US" b="true" sz="2899" spc="66">
                <a:solidFill>
                  <a:srgbClr val="FFFFFF"/>
                </a:solidFill>
                <a:latin typeface="TT Autonomous Bold"/>
                <a:ea typeface="TT Autonomous Bold"/>
                <a:cs typeface="TT Autonomous Bold"/>
                <a:sym typeface="TT Autonomous Bold"/>
              </a:rPr>
              <a:t>Yousef Fawzi</a:t>
            </a:r>
          </a:p>
          <a:p>
            <a:pPr algn="just">
              <a:lnSpc>
                <a:spcPts val="3450"/>
              </a:lnSpc>
            </a:pPr>
          </a:p>
        </p:txBody>
      </p:sp>
      <p:grpSp>
        <p:nvGrpSpPr>
          <p:cNvPr name="Group 8" id="8"/>
          <p:cNvGrpSpPr/>
          <p:nvPr/>
        </p:nvGrpSpPr>
        <p:grpSpPr>
          <a:xfrm rot="0">
            <a:off x="3367545" y="717528"/>
            <a:ext cx="11552910" cy="796355"/>
            <a:chOff x="0" y="0"/>
            <a:chExt cx="3510353" cy="241973"/>
          </a:xfrm>
        </p:grpSpPr>
        <p:sp>
          <p:nvSpPr>
            <p:cNvPr name="Freeform 9" id="9"/>
            <p:cNvSpPr/>
            <p:nvPr/>
          </p:nvSpPr>
          <p:spPr>
            <a:xfrm flipH="false" flipV="false" rot="0">
              <a:off x="0" y="0"/>
              <a:ext cx="3510353" cy="241973"/>
            </a:xfrm>
            <a:custGeom>
              <a:avLst/>
              <a:gdLst/>
              <a:ahLst/>
              <a:cxnLst/>
              <a:rect r="r" b="b" t="t" l="l"/>
              <a:pathLst>
                <a:path h="241973" w="3510353">
                  <a:moveTo>
                    <a:pt x="34176" y="0"/>
                  </a:moveTo>
                  <a:lnTo>
                    <a:pt x="3476176" y="0"/>
                  </a:lnTo>
                  <a:cubicBezTo>
                    <a:pt x="3495051" y="0"/>
                    <a:pt x="3510353" y="15301"/>
                    <a:pt x="3510353" y="34176"/>
                  </a:cubicBezTo>
                  <a:lnTo>
                    <a:pt x="3510353" y="207796"/>
                  </a:lnTo>
                  <a:cubicBezTo>
                    <a:pt x="3510353" y="216860"/>
                    <a:pt x="3506752" y="225553"/>
                    <a:pt x="3500343" y="231963"/>
                  </a:cubicBezTo>
                  <a:cubicBezTo>
                    <a:pt x="3493933" y="238372"/>
                    <a:pt x="3485240" y="241973"/>
                    <a:pt x="3476176" y="241973"/>
                  </a:cubicBezTo>
                  <a:lnTo>
                    <a:pt x="34176" y="241973"/>
                  </a:lnTo>
                  <a:cubicBezTo>
                    <a:pt x="15301" y="241973"/>
                    <a:pt x="0" y="226671"/>
                    <a:pt x="0" y="207796"/>
                  </a:cubicBezTo>
                  <a:lnTo>
                    <a:pt x="0" y="34176"/>
                  </a:lnTo>
                  <a:cubicBezTo>
                    <a:pt x="0" y="25112"/>
                    <a:pt x="3601" y="16419"/>
                    <a:pt x="10010" y="10010"/>
                  </a:cubicBezTo>
                  <a:cubicBezTo>
                    <a:pt x="16419" y="3601"/>
                    <a:pt x="25112" y="0"/>
                    <a:pt x="34176"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10" id="10"/>
            <p:cNvSpPr txBox="true"/>
            <p:nvPr/>
          </p:nvSpPr>
          <p:spPr>
            <a:xfrm>
              <a:off x="0" y="-38100"/>
              <a:ext cx="3510353" cy="28007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387099" y="949710"/>
            <a:ext cx="9513802" cy="411480"/>
          </a:xfrm>
          <a:prstGeom prst="rect">
            <a:avLst/>
          </a:prstGeom>
        </p:spPr>
        <p:txBody>
          <a:bodyPr anchor="t" rtlCol="false" tIns="0" lIns="0" bIns="0" rIns="0">
            <a:spAutoFit/>
          </a:bodyPr>
          <a:lstStyle/>
          <a:p>
            <a:pPr algn="ctr">
              <a:lnSpc>
                <a:spcPts val="2880"/>
              </a:lnSpc>
            </a:pPr>
            <a:r>
              <a:rPr lang="en-US" sz="3600" b="true">
                <a:solidFill>
                  <a:srgbClr val="7AFFFF"/>
                </a:solidFill>
                <a:latin typeface="TT Autonomous Bold"/>
                <a:ea typeface="TT Autonomous Bold"/>
                <a:cs typeface="TT Autonomous Bold"/>
                <a:sym typeface="TT Autonomous Bold"/>
              </a:rPr>
              <a:t>TEAM MEMBERS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387099" y="4231639"/>
            <a:ext cx="9513802" cy="2223771"/>
          </a:xfrm>
          <a:prstGeom prst="rect">
            <a:avLst/>
          </a:prstGeom>
        </p:spPr>
        <p:txBody>
          <a:bodyPr anchor="t" rtlCol="false" tIns="0" lIns="0" bIns="0" rIns="0">
            <a:spAutoFit/>
          </a:bodyPr>
          <a:lstStyle/>
          <a:p>
            <a:pPr algn="ctr">
              <a:lnSpc>
                <a:spcPts val="8320"/>
              </a:lnSpc>
            </a:pPr>
            <a:r>
              <a:rPr lang="en-US" b="true" sz="10400">
                <a:solidFill>
                  <a:srgbClr val="FFFFFF"/>
                </a:solidFill>
                <a:latin typeface="TT Autonomous Bold"/>
                <a:ea typeface="TT Autonomous Bold"/>
                <a:cs typeface="TT Autonomous Bold"/>
                <a:sym typeface="TT Autonomous Bold"/>
              </a:rPr>
              <a:t>THANK</a:t>
            </a:r>
          </a:p>
          <a:p>
            <a:pPr algn="ctr">
              <a:lnSpc>
                <a:spcPts val="8320"/>
              </a:lnSpc>
            </a:pPr>
            <a:r>
              <a:rPr lang="en-US" b="true" sz="10400">
                <a:solidFill>
                  <a:srgbClr val="FFFFFF"/>
                </a:solidFill>
                <a:latin typeface="TT Autonomous Bold"/>
                <a:ea typeface="TT Autonomous Bold"/>
                <a:cs typeface="TT Autonomous Bold"/>
                <a:sym typeface="TT Autonomous Bold"/>
              </a:rPr>
              <a:t>YOU</a:t>
            </a:r>
          </a:p>
        </p:txBody>
      </p:sp>
      <p:sp>
        <p:nvSpPr>
          <p:cNvPr name="Freeform 5" id="5"/>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6" id="6"/>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0">
            <a:off x="5059553" y="3388244"/>
            <a:ext cx="7315200" cy="443345"/>
          </a:xfrm>
          <a:custGeom>
            <a:avLst/>
            <a:gdLst/>
            <a:ahLst/>
            <a:cxnLst/>
            <a:rect r="r" b="b" t="t" l="l"/>
            <a:pathLst>
              <a:path h="443345" w="7315200">
                <a:moveTo>
                  <a:pt x="0" y="0"/>
                </a:moveTo>
                <a:lnTo>
                  <a:pt x="7315200" y="0"/>
                </a:lnTo>
                <a:lnTo>
                  <a:pt x="7315200" y="443345"/>
                </a:lnTo>
                <a:lnTo>
                  <a:pt x="0" y="44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957488" y="2163727"/>
            <a:ext cx="1102065" cy="1224517"/>
          </a:xfrm>
          <a:custGeom>
            <a:avLst/>
            <a:gdLst/>
            <a:ahLst/>
            <a:cxnLst/>
            <a:rect r="r" b="b" t="t" l="l"/>
            <a:pathLst>
              <a:path h="1224517" w="1102065">
                <a:moveTo>
                  <a:pt x="0" y="0"/>
                </a:moveTo>
                <a:lnTo>
                  <a:pt x="1102065" y="0"/>
                </a:lnTo>
                <a:lnTo>
                  <a:pt x="1102065" y="1224517"/>
                </a:lnTo>
                <a:lnTo>
                  <a:pt x="0" y="1224517"/>
                </a:lnTo>
                <a:lnTo>
                  <a:pt x="0" y="0"/>
                </a:lnTo>
                <a:close/>
              </a:path>
            </a:pathLst>
          </a:custGeom>
          <a:blipFill>
            <a:blip r:embed="rId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771399" y="-4258119"/>
            <a:ext cx="8277888" cy="8229600"/>
          </a:xfrm>
          <a:custGeom>
            <a:avLst/>
            <a:gdLst/>
            <a:ahLst/>
            <a:cxnLst/>
            <a:rect r="r" b="b" t="t" l="l"/>
            <a:pathLst>
              <a:path h="8229600" w="8277888">
                <a:moveTo>
                  <a:pt x="0" y="0"/>
                </a:moveTo>
                <a:lnTo>
                  <a:pt x="8277888" y="0"/>
                </a:lnTo>
                <a:lnTo>
                  <a:pt x="8277888"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1839722" y="-4114800"/>
            <a:ext cx="12453642" cy="8229600"/>
          </a:xfrm>
          <a:custGeom>
            <a:avLst/>
            <a:gdLst/>
            <a:ahLst/>
            <a:cxnLst/>
            <a:rect r="r" b="b" t="t" l="l"/>
            <a:pathLst>
              <a:path h="8229600" w="12453642">
                <a:moveTo>
                  <a:pt x="0" y="0"/>
                </a:moveTo>
                <a:lnTo>
                  <a:pt x="12453642" y="0"/>
                </a:lnTo>
                <a:lnTo>
                  <a:pt x="12453642" y="8229600"/>
                </a:lnTo>
                <a:lnTo>
                  <a:pt x="0" y="8229600"/>
                </a:lnTo>
                <a:lnTo>
                  <a:pt x="0" y="0"/>
                </a:lnTo>
                <a:close/>
              </a:path>
            </a:pathLst>
          </a:custGeom>
          <a:blipFill>
            <a:blip r:embed="rId7"/>
            <a:stretch>
              <a:fillRect l="0" t="0" r="0" b="0"/>
            </a:stretch>
          </a:blipFill>
        </p:spPr>
      </p:sp>
      <p:grpSp>
        <p:nvGrpSpPr>
          <p:cNvPr name="Group 8" id="8"/>
          <p:cNvGrpSpPr/>
          <p:nvPr/>
        </p:nvGrpSpPr>
        <p:grpSpPr>
          <a:xfrm rot="0">
            <a:off x="3367545" y="2679735"/>
            <a:ext cx="11552910" cy="796355"/>
            <a:chOff x="0" y="0"/>
            <a:chExt cx="3510353" cy="241973"/>
          </a:xfrm>
        </p:grpSpPr>
        <p:sp>
          <p:nvSpPr>
            <p:cNvPr name="Freeform 9" id="9"/>
            <p:cNvSpPr/>
            <p:nvPr/>
          </p:nvSpPr>
          <p:spPr>
            <a:xfrm flipH="false" flipV="false" rot="0">
              <a:off x="0" y="0"/>
              <a:ext cx="3510353" cy="241973"/>
            </a:xfrm>
            <a:custGeom>
              <a:avLst/>
              <a:gdLst/>
              <a:ahLst/>
              <a:cxnLst/>
              <a:rect r="r" b="b" t="t" l="l"/>
              <a:pathLst>
                <a:path h="241973" w="3510353">
                  <a:moveTo>
                    <a:pt x="34176" y="0"/>
                  </a:moveTo>
                  <a:lnTo>
                    <a:pt x="3476176" y="0"/>
                  </a:lnTo>
                  <a:cubicBezTo>
                    <a:pt x="3495051" y="0"/>
                    <a:pt x="3510353" y="15301"/>
                    <a:pt x="3510353" y="34176"/>
                  </a:cubicBezTo>
                  <a:lnTo>
                    <a:pt x="3510353" y="207796"/>
                  </a:lnTo>
                  <a:cubicBezTo>
                    <a:pt x="3510353" y="216860"/>
                    <a:pt x="3506752" y="225553"/>
                    <a:pt x="3500343" y="231963"/>
                  </a:cubicBezTo>
                  <a:cubicBezTo>
                    <a:pt x="3493933" y="238372"/>
                    <a:pt x="3485240" y="241973"/>
                    <a:pt x="3476176" y="241973"/>
                  </a:cubicBezTo>
                  <a:lnTo>
                    <a:pt x="34176" y="241973"/>
                  </a:lnTo>
                  <a:cubicBezTo>
                    <a:pt x="15301" y="241973"/>
                    <a:pt x="0" y="226671"/>
                    <a:pt x="0" y="207796"/>
                  </a:cubicBezTo>
                  <a:lnTo>
                    <a:pt x="0" y="34176"/>
                  </a:lnTo>
                  <a:cubicBezTo>
                    <a:pt x="0" y="25112"/>
                    <a:pt x="3601" y="16419"/>
                    <a:pt x="10010" y="10010"/>
                  </a:cubicBezTo>
                  <a:cubicBezTo>
                    <a:pt x="16419" y="3601"/>
                    <a:pt x="25112" y="0"/>
                    <a:pt x="34176" y="0"/>
                  </a:cubicBezTo>
                  <a:close/>
                </a:path>
              </a:pathLst>
            </a:custGeom>
            <a:gradFill rotWithShape="true">
              <a:gsLst>
                <a:gs pos="0">
                  <a:srgbClr val="FFFFFF">
                    <a:alpha val="42000"/>
                  </a:srgbClr>
                </a:gs>
                <a:gs pos="100000">
                  <a:srgbClr val="194D69">
                    <a:alpha val="42000"/>
                  </a:srgbClr>
                </a:gs>
              </a:gsLst>
              <a:lin ang="5400000"/>
            </a:gradFill>
            <a:ln cap="rnd">
              <a:noFill/>
              <a:prstDash val="solid"/>
              <a:round/>
            </a:ln>
          </p:spPr>
        </p:sp>
        <p:sp>
          <p:nvSpPr>
            <p:cNvPr name="TextBox 10" id="10"/>
            <p:cNvSpPr txBox="true"/>
            <p:nvPr/>
          </p:nvSpPr>
          <p:spPr>
            <a:xfrm>
              <a:off x="0" y="-38100"/>
              <a:ext cx="3510353" cy="28007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387099" y="2938848"/>
            <a:ext cx="9513802" cy="411480"/>
          </a:xfrm>
          <a:prstGeom prst="rect">
            <a:avLst/>
          </a:prstGeom>
        </p:spPr>
        <p:txBody>
          <a:bodyPr anchor="t" rtlCol="false" tIns="0" lIns="0" bIns="0" rIns="0">
            <a:spAutoFit/>
          </a:bodyPr>
          <a:lstStyle/>
          <a:p>
            <a:pPr algn="ctr">
              <a:lnSpc>
                <a:spcPts val="2880"/>
              </a:lnSpc>
            </a:pPr>
            <a:r>
              <a:rPr lang="en-US" sz="3600" b="true">
                <a:solidFill>
                  <a:srgbClr val="7AFFFF"/>
                </a:solidFill>
                <a:latin typeface="TT Autonomous Bold"/>
                <a:ea typeface="TT Autonomous Bold"/>
                <a:cs typeface="TT Autonomous Bold"/>
                <a:sym typeface="TT Autonomous Bold"/>
              </a:rPr>
              <a:t>Table of Content</a:t>
            </a:r>
          </a:p>
        </p:txBody>
      </p:sp>
      <p:sp>
        <p:nvSpPr>
          <p:cNvPr name="Freeform 12" id="12"/>
          <p:cNvSpPr/>
          <p:nvPr/>
        </p:nvSpPr>
        <p:spPr>
          <a:xfrm flipH="false" flipV="false" rot="0">
            <a:off x="5486400" y="3972694"/>
            <a:ext cx="7315200" cy="614253"/>
          </a:xfrm>
          <a:custGeom>
            <a:avLst/>
            <a:gdLst/>
            <a:ahLst/>
            <a:cxnLst/>
            <a:rect r="r" b="b" t="t" l="l"/>
            <a:pathLst>
              <a:path h="614253" w="7315200">
                <a:moveTo>
                  <a:pt x="0" y="0"/>
                </a:moveTo>
                <a:lnTo>
                  <a:pt x="7315200" y="0"/>
                </a:lnTo>
                <a:lnTo>
                  <a:pt x="7315200" y="614254"/>
                </a:lnTo>
                <a:lnTo>
                  <a:pt x="0" y="6142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6909320" y="5224723"/>
            <a:ext cx="4469360" cy="3055620"/>
          </a:xfrm>
          <a:prstGeom prst="rect">
            <a:avLst/>
          </a:prstGeom>
        </p:spPr>
        <p:txBody>
          <a:bodyPr anchor="t" rtlCol="false" tIns="0" lIns="0" bIns="0" rIns="0">
            <a:spAutoFit/>
          </a:bodyPr>
          <a:lstStyle/>
          <a:p>
            <a:pPr algn="l"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Introduction</a:t>
            </a:r>
          </a:p>
          <a:p>
            <a:pPr algn="l"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Preprocessing</a:t>
            </a:r>
          </a:p>
          <a:p>
            <a:pPr algn="l"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Model</a:t>
            </a:r>
          </a:p>
          <a:p>
            <a:pPr algn="l"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Training</a:t>
            </a:r>
          </a:p>
          <a:p>
            <a:pPr algn="l"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Application</a:t>
            </a:r>
          </a:p>
          <a:p>
            <a:pPr algn="l"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Streamlit</a:t>
            </a:r>
          </a:p>
          <a:p>
            <a:pPr algn="l" marL="496571" indent="-248285" lvl="1">
              <a:lnSpc>
                <a:spcPts val="3450"/>
              </a:lnSpc>
              <a:buAutoNum type="arabicPeriod" startAt="1"/>
            </a:pPr>
            <a:r>
              <a:rPr lang="en-US" sz="2300" spc="52">
                <a:solidFill>
                  <a:srgbClr val="FFFFFF"/>
                </a:solidFill>
                <a:latin typeface="Neue Machina"/>
                <a:ea typeface="Neue Machina"/>
                <a:cs typeface="Neue Machina"/>
                <a:sym typeface="Neue Machina"/>
              </a:rPr>
              <a:t>Final Result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461157"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8832930"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1204702"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4387099" y="2922001"/>
            <a:ext cx="9513802" cy="411480"/>
          </a:xfrm>
          <a:prstGeom prst="rect">
            <a:avLst/>
          </a:prstGeom>
        </p:spPr>
        <p:txBody>
          <a:bodyPr anchor="t" rtlCol="false" tIns="0" lIns="0" bIns="0" rIns="0">
            <a:spAutoFit/>
          </a:bodyPr>
          <a:lstStyle/>
          <a:p>
            <a:pPr algn="ctr">
              <a:lnSpc>
                <a:spcPts val="2880"/>
              </a:lnSpc>
            </a:pPr>
            <a:r>
              <a:rPr lang="en-US" sz="3600" b="true">
                <a:solidFill>
                  <a:srgbClr val="7AFFFF"/>
                </a:solidFill>
                <a:latin typeface="TT Autonomous Bold"/>
                <a:ea typeface="TT Autonomous Bold"/>
                <a:cs typeface="TT Autonomous Bold"/>
                <a:sym typeface="TT Autonomous Bold"/>
              </a:rPr>
              <a:t>ABOUT THE PROJECT</a:t>
            </a:r>
          </a:p>
        </p:txBody>
      </p:sp>
      <p:sp>
        <p:nvSpPr>
          <p:cNvPr name="TextBox 23" id="23"/>
          <p:cNvSpPr txBox="true"/>
          <p:nvPr/>
        </p:nvSpPr>
        <p:spPr>
          <a:xfrm rot="0">
            <a:off x="6519341"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Introduction</a:t>
            </a:r>
          </a:p>
        </p:txBody>
      </p:sp>
      <p:sp>
        <p:nvSpPr>
          <p:cNvPr name="TextBox 24" id="24"/>
          <p:cNvSpPr txBox="true"/>
          <p:nvPr/>
        </p:nvSpPr>
        <p:spPr>
          <a:xfrm rot="0">
            <a:off x="8895394"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Preprocessing</a:t>
            </a:r>
          </a:p>
        </p:txBody>
      </p:sp>
      <p:sp>
        <p:nvSpPr>
          <p:cNvPr name="TextBox 25" id="25"/>
          <p:cNvSpPr txBox="true"/>
          <p:nvPr/>
        </p:nvSpPr>
        <p:spPr>
          <a:xfrm rot="0">
            <a:off x="11271447"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Model</a:t>
            </a:r>
          </a:p>
        </p:txBody>
      </p:sp>
      <p:sp>
        <p:nvSpPr>
          <p:cNvPr name="TextBox 26" id="26"/>
          <p:cNvSpPr txBox="true"/>
          <p:nvPr/>
        </p:nvSpPr>
        <p:spPr>
          <a:xfrm rot="0">
            <a:off x="13647500"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Training</a:t>
            </a:r>
          </a:p>
        </p:txBody>
      </p:sp>
      <p:sp>
        <p:nvSpPr>
          <p:cNvPr name="TextBox 27" id="27"/>
          <p:cNvSpPr txBox="true"/>
          <p:nvPr/>
        </p:nvSpPr>
        <p:spPr>
          <a:xfrm rot="0">
            <a:off x="16023553"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Application</a:t>
            </a:r>
          </a:p>
        </p:txBody>
      </p:sp>
      <p:sp>
        <p:nvSpPr>
          <p:cNvPr name="TextBox 28" id="28"/>
          <p:cNvSpPr txBox="true"/>
          <p:nvPr/>
        </p:nvSpPr>
        <p:spPr>
          <a:xfrm rot="0">
            <a:off x="2072796" y="3566429"/>
            <a:ext cx="13485766" cy="5246370"/>
          </a:xfrm>
          <a:prstGeom prst="rect">
            <a:avLst/>
          </a:prstGeom>
        </p:spPr>
        <p:txBody>
          <a:bodyPr anchor="t" rtlCol="false" tIns="0" lIns="0" bIns="0" rIns="0">
            <a:spAutoFit/>
          </a:bodyPr>
          <a:lstStyle/>
          <a:p>
            <a:pPr algn="ctr">
              <a:lnSpc>
                <a:spcPts val="3450"/>
              </a:lnSpc>
            </a:pPr>
            <a:r>
              <a:rPr lang="en-US" sz="2300" spc="52">
                <a:solidFill>
                  <a:srgbClr val="FFFFFF"/>
                </a:solidFill>
                <a:latin typeface="Neue Machina"/>
                <a:ea typeface="Neue Machina"/>
                <a:cs typeface="Neue Machina"/>
                <a:sym typeface="Neue Machina"/>
              </a:rPr>
              <a:t>This project focuses on image colorization using deep learning techniques. The goal is to convert grayscale images into colorized outputs by predicting chromatic (AB) channels in the LAB color space, while using the lightness (L) channel as input.</a:t>
            </a:r>
          </a:p>
          <a:p>
            <a:pPr algn="ctr">
              <a:lnSpc>
                <a:spcPts val="3450"/>
              </a:lnSpc>
            </a:pPr>
          </a:p>
          <a:p>
            <a:pPr algn="ctr">
              <a:lnSpc>
                <a:spcPts val="3450"/>
              </a:lnSpc>
            </a:pPr>
            <a:r>
              <a:rPr lang="en-US" sz="2300" spc="52">
                <a:solidFill>
                  <a:srgbClr val="FFFFFF"/>
                </a:solidFill>
                <a:latin typeface="Neue Machina"/>
                <a:ea typeface="Neue Machina"/>
                <a:cs typeface="Neue Machina"/>
                <a:sym typeface="Neue Machina"/>
              </a:rPr>
              <a:t>We utilize a pretrained VGG16 encoder to extract features and a custom decoder to reconstruct colorized images. The training pipeline leverages about 7 GB dataset of images derived from ImageNet, with MSE loss for channel prediction and the Adam optimizer for weight updates. The final model is capable of transforming grayscale images into visually plausible colorized images, with potential applications in photography, film restoration, and historical image enhancement.</a:t>
            </a:r>
          </a:p>
          <a:p>
            <a:pPr algn="ctr">
              <a:lnSpc>
                <a:spcPts val="3450"/>
              </a:lnSpc>
            </a:pPr>
          </a:p>
          <a:p>
            <a:pPr algn="ctr">
              <a:lnSpc>
                <a:spcPts val="345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8828649"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638585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1204702"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4387099" y="2922001"/>
            <a:ext cx="9513802" cy="411480"/>
          </a:xfrm>
          <a:prstGeom prst="rect">
            <a:avLst/>
          </a:prstGeom>
        </p:spPr>
        <p:txBody>
          <a:bodyPr anchor="t" rtlCol="false" tIns="0" lIns="0" bIns="0" rIns="0">
            <a:spAutoFit/>
          </a:bodyPr>
          <a:lstStyle/>
          <a:p>
            <a:pPr algn="ctr">
              <a:lnSpc>
                <a:spcPts val="2880"/>
              </a:lnSpc>
            </a:pPr>
            <a:r>
              <a:rPr lang="en-US" sz="3600" b="true">
                <a:solidFill>
                  <a:srgbClr val="7AFFFF"/>
                </a:solidFill>
                <a:latin typeface="TT Autonomous Bold"/>
                <a:ea typeface="TT Autonomous Bold"/>
                <a:cs typeface="TT Autonomous Bold"/>
                <a:sym typeface="TT Autonomous Bold"/>
              </a:rPr>
              <a:t>Preprocessing Step</a:t>
            </a:r>
          </a:p>
        </p:txBody>
      </p:sp>
      <p:sp>
        <p:nvSpPr>
          <p:cNvPr name="TextBox 23" id="23"/>
          <p:cNvSpPr txBox="true"/>
          <p:nvPr/>
        </p:nvSpPr>
        <p:spPr>
          <a:xfrm rot="0">
            <a:off x="6519341"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Introduction</a:t>
            </a:r>
          </a:p>
        </p:txBody>
      </p:sp>
      <p:sp>
        <p:nvSpPr>
          <p:cNvPr name="TextBox 24" id="24"/>
          <p:cNvSpPr txBox="true"/>
          <p:nvPr/>
        </p:nvSpPr>
        <p:spPr>
          <a:xfrm rot="0">
            <a:off x="8895394"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Preprocessing</a:t>
            </a:r>
          </a:p>
        </p:txBody>
      </p:sp>
      <p:sp>
        <p:nvSpPr>
          <p:cNvPr name="TextBox 25" id="25"/>
          <p:cNvSpPr txBox="true"/>
          <p:nvPr/>
        </p:nvSpPr>
        <p:spPr>
          <a:xfrm rot="0">
            <a:off x="11271447"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Model</a:t>
            </a:r>
          </a:p>
        </p:txBody>
      </p:sp>
      <p:sp>
        <p:nvSpPr>
          <p:cNvPr name="TextBox 26" id="26"/>
          <p:cNvSpPr txBox="true"/>
          <p:nvPr/>
        </p:nvSpPr>
        <p:spPr>
          <a:xfrm rot="0">
            <a:off x="13647500"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Training</a:t>
            </a:r>
          </a:p>
        </p:txBody>
      </p:sp>
      <p:sp>
        <p:nvSpPr>
          <p:cNvPr name="TextBox 27" id="27"/>
          <p:cNvSpPr txBox="true"/>
          <p:nvPr/>
        </p:nvSpPr>
        <p:spPr>
          <a:xfrm rot="0">
            <a:off x="16023553"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Application</a:t>
            </a:r>
          </a:p>
        </p:txBody>
      </p:sp>
      <p:sp>
        <p:nvSpPr>
          <p:cNvPr name="TextBox 28" id="28"/>
          <p:cNvSpPr txBox="true"/>
          <p:nvPr/>
        </p:nvSpPr>
        <p:spPr>
          <a:xfrm rot="0">
            <a:off x="2611391" y="3566429"/>
            <a:ext cx="12435506" cy="4370070"/>
          </a:xfrm>
          <a:prstGeom prst="rect">
            <a:avLst/>
          </a:prstGeom>
        </p:spPr>
        <p:txBody>
          <a:bodyPr anchor="t" rtlCol="false" tIns="0" lIns="0" bIns="0" rIns="0">
            <a:spAutoFit/>
          </a:bodyPr>
          <a:lstStyle/>
          <a:p>
            <a:pPr algn="ctr">
              <a:lnSpc>
                <a:spcPts val="3450"/>
              </a:lnSpc>
            </a:pPr>
            <a:r>
              <a:rPr lang="en-US" sz="2300" spc="52">
                <a:solidFill>
                  <a:srgbClr val="FFFFFF"/>
                </a:solidFill>
                <a:latin typeface="Neue Machina"/>
                <a:ea typeface="Neue Machina"/>
                <a:cs typeface="Neue Machina"/>
                <a:sym typeface="Neue Machina"/>
              </a:rPr>
              <a:t>In the preprocessing step, all images are resized to a fixed dimension of 128×128 and converted to the LAB color space. The L channel (lightness) is extracted and used as the model input, while the A and B channels (chromatic components) are normalized to the range [−1,1] and used as the target output. This ensures the model learns to predict the missing color information while preserving the structural details from the grayscale input. The processed images are then batched and loaded using PyTorch DataLoader for efficient training.</a:t>
            </a:r>
          </a:p>
          <a:p>
            <a:pPr algn="ctr">
              <a:lnSpc>
                <a:spcPts val="3450"/>
              </a:lnSpc>
            </a:pPr>
          </a:p>
          <a:p>
            <a:pPr algn="ctr">
              <a:lnSpc>
                <a:spcPts val="345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8828649"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638585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11204702"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4786808" y="2387638"/>
            <a:ext cx="8714384" cy="3812543"/>
          </a:xfrm>
          <a:custGeom>
            <a:avLst/>
            <a:gdLst/>
            <a:ahLst/>
            <a:cxnLst/>
            <a:rect r="r" b="b" t="t" l="l"/>
            <a:pathLst>
              <a:path h="3812543" w="8714384">
                <a:moveTo>
                  <a:pt x="0" y="0"/>
                </a:moveTo>
                <a:lnTo>
                  <a:pt x="8714384" y="0"/>
                </a:lnTo>
                <a:lnTo>
                  <a:pt x="8714384" y="3812543"/>
                </a:lnTo>
                <a:lnTo>
                  <a:pt x="0" y="3812543"/>
                </a:lnTo>
                <a:lnTo>
                  <a:pt x="0" y="0"/>
                </a:lnTo>
                <a:close/>
              </a:path>
            </a:pathLst>
          </a:custGeom>
          <a:blipFill>
            <a:blip r:embed="rId8"/>
            <a:stretch>
              <a:fillRect l="0" t="0" r="0" b="0"/>
            </a:stretch>
          </a:blipFill>
        </p:spPr>
      </p:sp>
      <p:sp>
        <p:nvSpPr>
          <p:cNvPr name="Freeform 23" id="23"/>
          <p:cNvSpPr/>
          <p:nvPr/>
        </p:nvSpPr>
        <p:spPr>
          <a:xfrm flipH="false" flipV="false" rot="0">
            <a:off x="4263554" y="6466881"/>
            <a:ext cx="9760893" cy="3611530"/>
          </a:xfrm>
          <a:custGeom>
            <a:avLst/>
            <a:gdLst/>
            <a:ahLst/>
            <a:cxnLst/>
            <a:rect r="r" b="b" t="t" l="l"/>
            <a:pathLst>
              <a:path h="3611530" w="9760893">
                <a:moveTo>
                  <a:pt x="0" y="0"/>
                </a:moveTo>
                <a:lnTo>
                  <a:pt x="9760892" y="0"/>
                </a:lnTo>
                <a:lnTo>
                  <a:pt x="9760892" y="3611531"/>
                </a:lnTo>
                <a:lnTo>
                  <a:pt x="0" y="3611531"/>
                </a:lnTo>
                <a:lnTo>
                  <a:pt x="0" y="0"/>
                </a:lnTo>
                <a:close/>
              </a:path>
            </a:pathLst>
          </a:custGeom>
          <a:blipFill>
            <a:blip r:embed="rId9"/>
            <a:stretch>
              <a:fillRect l="0" t="0" r="0" b="0"/>
            </a:stretch>
          </a:blipFill>
        </p:spPr>
      </p:sp>
      <p:sp>
        <p:nvSpPr>
          <p:cNvPr name="TextBox 24" id="24"/>
          <p:cNvSpPr txBox="true"/>
          <p:nvPr/>
        </p:nvSpPr>
        <p:spPr>
          <a:xfrm rot="0">
            <a:off x="4387099" y="1976158"/>
            <a:ext cx="9513802" cy="411480"/>
          </a:xfrm>
          <a:prstGeom prst="rect">
            <a:avLst/>
          </a:prstGeom>
        </p:spPr>
        <p:txBody>
          <a:bodyPr anchor="t" rtlCol="false" tIns="0" lIns="0" bIns="0" rIns="0">
            <a:spAutoFit/>
          </a:bodyPr>
          <a:lstStyle/>
          <a:p>
            <a:pPr algn="ctr">
              <a:lnSpc>
                <a:spcPts val="2880"/>
              </a:lnSpc>
            </a:pPr>
            <a:r>
              <a:rPr lang="en-US" sz="3600" b="true">
                <a:solidFill>
                  <a:srgbClr val="7AFFFF"/>
                </a:solidFill>
                <a:latin typeface="TT Autonomous Bold"/>
                <a:ea typeface="TT Autonomous Bold"/>
                <a:cs typeface="TT Autonomous Bold"/>
                <a:sym typeface="TT Autonomous Bold"/>
              </a:rPr>
              <a:t>Preprocessing</a:t>
            </a:r>
          </a:p>
        </p:txBody>
      </p:sp>
      <p:sp>
        <p:nvSpPr>
          <p:cNvPr name="TextBox 25" id="25"/>
          <p:cNvSpPr txBox="true"/>
          <p:nvPr/>
        </p:nvSpPr>
        <p:spPr>
          <a:xfrm rot="0">
            <a:off x="6519341"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Introduction</a:t>
            </a:r>
          </a:p>
        </p:txBody>
      </p:sp>
      <p:sp>
        <p:nvSpPr>
          <p:cNvPr name="TextBox 26" id="26"/>
          <p:cNvSpPr txBox="true"/>
          <p:nvPr/>
        </p:nvSpPr>
        <p:spPr>
          <a:xfrm rot="0">
            <a:off x="8895394"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Preprocessing</a:t>
            </a:r>
          </a:p>
        </p:txBody>
      </p:sp>
      <p:sp>
        <p:nvSpPr>
          <p:cNvPr name="TextBox 27" id="27"/>
          <p:cNvSpPr txBox="true"/>
          <p:nvPr/>
        </p:nvSpPr>
        <p:spPr>
          <a:xfrm rot="0">
            <a:off x="11271447"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Model</a:t>
            </a:r>
          </a:p>
        </p:txBody>
      </p:sp>
      <p:sp>
        <p:nvSpPr>
          <p:cNvPr name="TextBox 28" id="28"/>
          <p:cNvSpPr txBox="true"/>
          <p:nvPr/>
        </p:nvSpPr>
        <p:spPr>
          <a:xfrm rot="0">
            <a:off x="13647500"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Training</a:t>
            </a:r>
          </a:p>
        </p:txBody>
      </p:sp>
      <p:sp>
        <p:nvSpPr>
          <p:cNvPr name="TextBox 29" id="29"/>
          <p:cNvSpPr txBox="true"/>
          <p:nvPr/>
        </p:nvSpPr>
        <p:spPr>
          <a:xfrm rot="0">
            <a:off x="16023553"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Application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1200701"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638585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8828649"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4387099" y="1976158"/>
            <a:ext cx="9513802" cy="411480"/>
          </a:xfrm>
          <a:prstGeom prst="rect">
            <a:avLst/>
          </a:prstGeom>
        </p:spPr>
        <p:txBody>
          <a:bodyPr anchor="t" rtlCol="false" tIns="0" lIns="0" bIns="0" rIns="0">
            <a:spAutoFit/>
          </a:bodyPr>
          <a:lstStyle/>
          <a:p>
            <a:pPr algn="ctr">
              <a:lnSpc>
                <a:spcPts val="2880"/>
              </a:lnSpc>
            </a:pPr>
            <a:r>
              <a:rPr lang="en-US" b="true" sz="3600">
                <a:solidFill>
                  <a:srgbClr val="7AFFFF"/>
                </a:solidFill>
                <a:latin typeface="TT Autonomous Bold"/>
                <a:ea typeface="TT Autonomous Bold"/>
                <a:cs typeface="TT Autonomous Bold"/>
                <a:sym typeface="TT Autonomous Bold"/>
              </a:rPr>
              <a:t>Model Structure</a:t>
            </a:r>
          </a:p>
        </p:txBody>
      </p:sp>
      <p:sp>
        <p:nvSpPr>
          <p:cNvPr name="TextBox 23" id="23"/>
          <p:cNvSpPr txBox="true"/>
          <p:nvPr/>
        </p:nvSpPr>
        <p:spPr>
          <a:xfrm rot="0">
            <a:off x="6519341"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Introduction</a:t>
            </a:r>
          </a:p>
        </p:txBody>
      </p:sp>
      <p:sp>
        <p:nvSpPr>
          <p:cNvPr name="TextBox 24" id="24"/>
          <p:cNvSpPr txBox="true"/>
          <p:nvPr/>
        </p:nvSpPr>
        <p:spPr>
          <a:xfrm rot="0">
            <a:off x="8895394"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Preprocessing</a:t>
            </a:r>
          </a:p>
        </p:txBody>
      </p:sp>
      <p:sp>
        <p:nvSpPr>
          <p:cNvPr name="TextBox 25" id="25"/>
          <p:cNvSpPr txBox="true"/>
          <p:nvPr/>
        </p:nvSpPr>
        <p:spPr>
          <a:xfrm rot="0">
            <a:off x="11271447"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Model</a:t>
            </a:r>
          </a:p>
        </p:txBody>
      </p:sp>
      <p:sp>
        <p:nvSpPr>
          <p:cNvPr name="TextBox 26" id="26"/>
          <p:cNvSpPr txBox="true"/>
          <p:nvPr/>
        </p:nvSpPr>
        <p:spPr>
          <a:xfrm rot="0">
            <a:off x="13647500"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Training</a:t>
            </a:r>
          </a:p>
        </p:txBody>
      </p:sp>
      <p:sp>
        <p:nvSpPr>
          <p:cNvPr name="TextBox 27" id="27"/>
          <p:cNvSpPr txBox="true"/>
          <p:nvPr/>
        </p:nvSpPr>
        <p:spPr>
          <a:xfrm rot="0">
            <a:off x="16023553"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Application</a:t>
            </a:r>
          </a:p>
        </p:txBody>
      </p:sp>
      <p:sp>
        <p:nvSpPr>
          <p:cNvPr name="TextBox 28" id="28"/>
          <p:cNvSpPr txBox="true"/>
          <p:nvPr/>
        </p:nvSpPr>
        <p:spPr>
          <a:xfrm rot="0">
            <a:off x="1433094" y="2039023"/>
            <a:ext cx="14937077" cy="8313420"/>
          </a:xfrm>
          <a:prstGeom prst="rect">
            <a:avLst/>
          </a:prstGeom>
        </p:spPr>
        <p:txBody>
          <a:bodyPr anchor="t" rtlCol="false" tIns="0" lIns="0" bIns="0" rIns="0">
            <a:spAutoFit/>
          </a:bodyPr>
          <a:lstStyle/>
          <a:p>
            <a:pPr algn="ctr">
              <a:lnSpc>
                <a:spcPts val="3450"/>
              </a:lnSpc>
            </a:pPr>
          </a:p>
          <a:p>
            <a:pPr algn="ctr">
              <a:lnSpc>
                <a:spcPts val="3450"/>
              </a:lnSpc>
            </a:pPr>
            <a:r>
              <a:rPr lang="en-US" sz="2300" spc="52">
                <a:solidFill>
                  <a:srgbClr val="FFFFFF"/>
                </a:solidFill>
                <a:latin typeface="Neue Machina"/>
                <a:ea typeface="Neue Machina"/>
                <a:cs typeface="Neue Machina"/>
                <a:sym typeface="Neue Machina"/>
              </a:rPr>
              <a:t>The model consists of two primary components: an Encoder and a Decoder, forming a deep neural network for image colorization.</a:t>
            </a:r>
          </a:p>
          <a:p>
            <a:pPr algn="l">
              <a:lnSpc>
                <a:spcPts val="3450"/>
              </a:lnSpc>
            </a:pPr>
            <a:r>
              <a:rPr lang="en-US" sz="2300" spc="52">
                <a:solidFill>
                  <a:srgbClr val="FFFFFF"/>
                </a:solidFill>
                <a:latin typeface="Neue Machina"/>
                <a:ea typeface="Neue Machina"/>
                <a:cs typeface="Neue Machina"/>
                <a:sym typeface="Neue Machina"/>
              </a:rPr>
              <a:t>1-Encoder:</a:t>
            </a:r>
          </a:p>
          <a:p>
            <a:pPr algn="l">
              <a:lnSpc>
                <a:spcPts val="3450"/>
              </a:lnSpc>
            </a:pPr>
            <a:r>
              <a:rPr lang="en-US" sz="2300" spc="52">
                <a:solidFill>
                  <a:srgbClr val="FFFFFF"/>
                </a:solidFill>
                <a:latin typeface="Neue Machina"/>
                <a:ea typeface="Neue Machina"/>
                <a:cs typeface="Neue Machina"/>
                <a:sym typeface="Neue Machina"/>
              </a:rPr>
              <a:t>The encoder is based on a pretrained VGG16 model, truncated to use the first 23 layers. This extracts high-level features from the input lightness (L) channel, providing the model with spatial and semantic information about the image. The pretrained weights are frozen to retain their general feature extraction capabilities.</a:t>
            </a:r>
          </a:p>
          <a:p>
            <a:pPr algn="l">
              <a:lnSpc>
                <a:spcPts val="3450"/>
              </a:lnSpc>
            </a:pPr>
          </a:p>
          <a:p>
            <a:pPr algn="l">
              <a:lnSpc>
                <a:spcPts val="3450"/>
              </a:lnSpc>
            </a:pPr>
            <a:r>
              <a:rPr lang="en-US" sz="2300" spc="52">
                <a:solidFill>
                  <a:srgbClr val="FFFFFF"/>
                </a:solidFill>
                <a:latin typeface="Neue Machina"/>
                <a:ea typeface="Neue Machina"/>
                <a:cs typeface="Neue Machina"/>
                <a:sym typeface="Neue Machina"/>
              </a:rPr>
              <a:t>2-Decoder:</a:t>
            </a:r>
          </a:p>
          <a:p>
            <a:pPr algn="l">
              <a:lnSpc>
                <a:spcPts val="3450"/>
              </a:lnSpc>
            </a:pPr>
            <a:r>
              <a:rPr lang="en-US" sz="2300" spc="52">
                <a:solidFill>
                  <a:srgbClr val="FFFFFF"/>
                </a:solidFill>
                <a:latin typeface="Neue Machina"/>
                <a:ea typeface="Neue Machina"/>
                <a:cs typeface="Neue Machina"/>
                <a:sym typeface="Neue Machina"/>
              </a:rPr>
              <a:t>The decoder is a custom upsampling network designed to reconstruct the chromatic (AB) channels. It uses a series of convolutional layers, ReLU activations, and bilinear upsampling to gradually expand the spatial resolution of the features back to the original image size. The final layer outputs the predicted AB channels, scaled to [−1,1] using a Tanh activation function.</a:t>
            </a:r>
          </a:p>
          <a:p>
            <a:pPr algn="l">
              <a:lnSpc>
                <a:spcPts val="3450"/>
              </a:lnSpc>
            </a:pPr>
          </a:p>
          <a:p>
            <a:pPr algn="ctr">
              <a:lnSpc>
                <a:spcPts val="3450"/>
              </a:lnSpc>
            </a:pPr>
            <a:r>
              <a:rPr lang="en-US" sz="2300" spc="52">
                <a:solidFill>
                  <a:srgbClr val="FFFFFF"/>
                </a:solidFill>
                <a:latin typeface="Neue Machina"/>
                <a:ea typeface="Neue Machina"/>
                <a:cs typeface="Neue Machina"/>
                <a:sym typeface="Neue Machina"/>
              </a:rPr>
              <a:t>Together, the encoder extracts meaningful features from the grayscale input, and the decoder learns to reconstruct the missing color information to generate a fully colorized image.</a:t>
            </a:r>
          </a:p>
          <a:p>
            <a:pPr algn="ctr">
              <a:lnSpc>
                <a:spcPts val="345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1200701"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638585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8828649"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13323" y="4035197"/>
            <a:ext cx="8747552" cy="3280332"/>
          </a:xfrm>
          <a:custGeom>
            <a:avLst/>
            <a:gdLst/>
            <a:ahLst/>
            <a:cxnLst/>
            <a:rect r="r" b="b" t="t" l="l"/>
            <a:pathLst>
              <a:path h="3280332" w="8747552">
                <a:moveTo>
                  <a:pt x="0" y="0"/>
                </a:moveTo>
                <a:lnTo>
                  <a:pt x="8747552" y="0"/>
                </a:lnTo>
                <a:lnTo>
                  <a:pt x="8747552" y="3280332"/>
                </a:lnTo>
                <a:lnTo>
                  <a:pt x="0" y="3280332"/>
                </a:lnTo>
                <a:lnTo>
                  <a:pt x="0" y="0"/>
                </a:lnTo>
                <a:close/>
              </a:path>
            </a:pathLst>
          </a:custGeom>
          <a:blipFill>
            <a:blip r:embed="rId8"/>
            <a:stretch>
              <a:fillRect l="0" t="0" r="0" b="0"/>
            </a:stretch>
          </a:blipFill>
        </p:spPr>
      </p:sp>
      <p:sp>
        <p:nvSpPr>
          <p:cNvPr name="Freeform 23" id="23"/>
          <p:cNvSpPr/>
          <p:nvPr/>
        </p:nvSpPr>
        <p:spPr>
          <a:xfrm flipH="false" flipV="false" rot="0">
            <a:off x="8760875" y="2816263"/>
            <a:ext cx="9412676" cy="5718200"/>
          </a:xfrm>
          <a:custGeom>
            <a:avLst/>
            <a:gdLst/>
            <a:ahLst/>
            <a:cxnLst/>
            <a:rect r="r" b="b" t="t" l="l"/>
            <a:pathLst>
              <a:path h="5718200" w="9412676">
                <a:moveTo>
                  <a:pt x="0" y="0"/>
                </a:moveTo>
                <a:lnTo>
                  <a:pt x="9412675" y="0"/>
                </a:lnTo>
                <a:lnTo>
                  <a:pt x="9412675" y="5718201"/>
                </a:lnTo>
                <a:lnTo>
                  <a:pt x="0" y="5718201"/>
                </a:lnTo>
                <a:lnTo>
                  <a:pt x="0" y="0"/>
                </a:lnTo>
                <a:close/>
              </a:path>
            </a:pathLst>
          </a:custGeom>
          <a:blipFill>
            <a:blip r:embed="rId9"/>
            <a:stretch>
              <a:fillRect l="0" t="0" r="0" b="0"/>
            </a:stretch>
          </a:blipFill>
        </p:spPr>
      </p:sp>
      <p:sp>
        <p:nvSpPr>
          <p:cNvPr name="TextBox 24" id="24"/>
          <p:cNvSpPr txBox="true"/>
          <p:nvPr/>
        </p:nvSpPr>
        <p:spPr>
          <a:xfrm rot="0">
            <a:off x="4387099" y="1976158"/>
            <a:ext cx="9513802" cy="411480"/>
          </a:xfrm>
          <a:prstGeom prst="rect">
            <a:avLst/>
          </a:prstGeom>
        </p:spPr>
        <p:txBody>
          <a:bodyPr anchor="t" rtlCol="false" tIns="0" lIns="0" bIns="0" rIns="0">
            <a:spAutoFit/>
          </a:bodyPr>
          <a:lstStyle/>
          <a:p>
            <a:pPr algn="ctr">
              <a:lnSpc>
                <a:spcPts val="2880"/>
              </a:lnSpc>
            </a:pPr>
            <a:r>
              <a:rPr lang="en-US" b="true" sz="3600">
                <a:solidFill>
                  <a:srgbClr val="7AFFFF"/>
                </a:solidFill>
                <a:latin typeface="TT Autonomous Bold"/>
                <a:ea typeface="TT Autonomous Bold"/>
                <a:cs typeface="TT Autonomous Bold"/>
                <a:sym typeface="TT Autonomous Bold"/>
              </a:rPr>
              <a:t>Model</a:t>
            </a:r>
          </a:p>
        </p:txBody>
      </p:sp>
      <p:sp>
        <p:nvSpPr>
          <p:cNvPr name="TextBox 25" id="25"/>
          <p:cNvSpPr txBox="true"/>
          <p:nvPr/>
        </p:nvSpPr>
        <p:spPr>
          <a:xfrm rot="0">
            <a:off x="6519341"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Introduction</a:t>
            </a:r>
          </a:p>
        </p:txBody>
      </p:sp>
      <p:sp>
        <p:nvSpPr>
          <p:cNvPr name="TextBox 26" id="26"/>
          <p:cNvSpPr txBox="true"/>
          <p:nvPr/>
        </p:nvSpPr>
        <p:spPr>
          <a:xfrm rot="0">
            <a:off x="8895394"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Preprocessing</a:t>
            </a:r>
          </a:p>
        </p:txBody>
      </p:sp>
      <p:sp>
        <p:nvSpPr>
          <p:cNvPr name="TextBox 27" id="27"/>
          <p:cNvSpPr txBox="true"/>
          <p:nvPr/>
        </p:nvSpPr>
        <p:spPr>
          <a:xfrm rot="0">
            <a:off x="11271447"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Model</a:t>
            </a:r>
          </a:p>
        </p:txBody>
      </p:sp>
      <p:sp>
        <p:nvSpPr>
          <p:cNvPr name="TextBox 28" id="28"/>
          <p:cNvSpPr txBox="true"/>
          <p:nvPr/>
        </p:nvSpPr>
        <p:spPr>
          <a:xfrm rot="0">
            <a:off x="13647500"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Training</a:t>
            </a:r>
          </a:p>
        </p:txBody>
      </p:sp>
      <p:sp>
        <p:nvSpPr>
          <p:cNvPr name="TextBox 29" id="29"/>
          <p:cNvSpPr txBox="true"/>
          <p:nvPr/>
        </p:nvSpPr>
        <p:spPr>
          <a:xfrm rot="0">
            <a:off x="16023553"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Application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1200701"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638585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8828649"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3576475"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sp>
        <p:nvSpPr>
          <p:cNvPr name="Freeform 22" id="22"/>
          <p:cNvSpPr/>
          <p:nvPr/>
        </p:nvSpPr>
        <p:spPr>
          <a:xfrm flipH="false" flipV="false" rot="0">
            <a:off x="4593521" y="3122721"/>
            <a:ext cx="8821029" cy="5711202"/>
          </a:xfrm>
          <a:custGeom>
            <a:avLst/>
            <a:gdLst/>
            <a:ahLst/>
            <a:cxnLst/>
            <a:rect r="r" b="b" t="t" l="l"/>
            <a:pathLst>
              <a:path h="5711202" w="8821029">
                <a:moveTo>
                  <a:pt x="0" y="0"/>
                </a:moveTo>
                <a:lnTo>
                  <a:pt x="8821029" y="0"/>
                </a:lnTo>
                <a:lnTo>
                  <a:pt x="8821029" y="5711203"/>
                </a:lnTo>
                <a:lnTo>
                  <a:pt x="0" y="5711203"/>
                </a:lnTo>
                <a:lnTo>
                  <a:pt x="0" y="0"/>
                </a:lnTo>
                <a:close/>
              </a:path>
            </a:pathLst>
          </a:custGeom>
          <a:blipFill>
            <a:blip r:embed="rId8"/>
            <a:stretch>
              <a:fillRect l="0" t="0" r="0" b="0"/>
            </a:stretch>
          </a:blipFill>
        </p:spPr>
      </p:sp>
      <p:sp>
        <p:nvSpPr>
          <p:cNvPr name="TextBox 23" id="23"/>
          <p:cNvSpPr txBox="true"/>
          <p:nvPr/>
        </p:nvSpPr>
        <p:spPr>
          <a:xfrm rot="0">
            <a:off x="4387099" y="1976158"/>
            <a:ext cx="9513802" cy="411480"/>
          </a:xfrm>
          <a:prstGeom prst="rect">
            <a:avLst/>
          </a:prstGeom>
        </p:spPr>
        <p:txBody>
          <a:bodyPr anchor="t" rtlCol="false" tIns="0" lIns="0" bIns="0" rIns="0">
            <a:spAutoFit/>
          </a:bodyPr>
          <a:lstStyle/>
          <a:p>
            <a:pPr algn="ctr">
              <a:lnSpc>
                <a:spcPts val="2880"/>
              </a:lnSpc>
            </a:pPr>
            <a:r>
              <a:rPr lang="en-US" b="true" sz="3600">
                <a:solidFill>
                  <a:srgbClr val="7AFFFF"/>
                </a:solidFill>
                <a:latin typeface="TT Autonomous Bold"/>
                <a:ea typeface="TT Autonomous Bold"/>
                <a:cs typeface="TT Autonomous Bold"/>
                <a:sym typeface="TT Autonomous Bold"/>
              </a:rPr>
              <a:t>Model</a:t>
            </a:r>
          </a:p>
        </p:txBody>
      </p:sp>
      <p:sp>
        <p:nvSpPr>
          <p:cNvPr name="TextBox 24" id="24"/>
          <p:cNvSpPr txBox="true"/>
          <p:nvPr/>
        </p:nvSpPr>
        <p:spPr>
          <a:xfrm rot="0">
            <a:off x="6519341"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Introduction</a:t>
            </a:r>
          </a:p>
        </p:txBody>
      </p:sp>
      <p:sp>
        <p:nvSpPr>
          <p:cNvPr name="TextBox 25" id="25"/>
          <p:cNvSpPr txBox="true"/>
          <p:nvPr/>
        </p:nvSpPr>
        <p:spPr>
          <a:xfrm rot="0">
            <a:off x="8895394"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Preprocessing</a:t>
            </a:r>
          </a:p>
        </p:txBody>
      </p:sp>
      <p:sp>
        <p:nvSpPr>
          <p:cNvPr name="TextBox 26" id="26"/>
          <p:cNvSpPr txBox="true"/>
          <p:nvPr/>
        </p:nvSpPr>
        <p:spPr>
          <a:xfrm rot="0">
            <a:off x="11271447"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Model</a:t>
            </a:r>
          </a:p>
        </p:txBody>
      </p:sp>
      <p:sp>
        <p:nvSpPr>
          <p:cNvPr name="TextBox 27" id="27"/>
          <p:cNvSpPr txBox="true"/>
          <p:nvPr/>
        </p:nvSpPr>
        <p:spPr>
          <a:xfrm rot="0">
            <a:off x="13647500"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Training</a:t>
            </a:r>
          </a:p>
        </p:txBody>
      </p:sp>
      <p:sp>
        <p:nvSpPr>
          <p:cNvPr name="TextBox 28" id="28"/>
          <p:cNvSpPr txBox="true"/>
          <p:nvPr/>
        </p:nvSpPr>
        <p:spPr>
          <a:xfrm rot="0">
            <a:off x="16023553"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Application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121B"/>
        </a:solidFill>
      </p:bgPr>
    </p:bg>
    <p:spTree>
      <p:nvGrpSpPr>
        <p:cNvPr id="1" name=""/>
        <p:cNvGrpSpPr/>
        <p:nvPr/>
      </p:nvGrpSpPr>
      <p:grpSpPr>
        <a:xfrm>
          <a:off x="0" y="0"/>
          <a:ext cx="0" cy="0"/>
          <a:chOff x="0" y="0"/>
          <a:chExt cx="0" cy="0"/>
        </a:xfrm>
      </p:grpSpPr>
      <p:sp>
        <p:nvSpPr>
          <p:cNvPr name="Freeform 2" id="2"/>
          <p:cNvSpPr/>
          <p:nvPr/>
        </p:nvSpPr>
        <p:spPr>
          <a:xfrm flipH="false" flipV="true" rot="0">
            <a:off x="-3111598" y="4914258"/>
            <a:ext cx="10922401" cy="6732171"/>
          </a:xfrm>
          <a:custGeom>
            <a:avLst/>
            <a:gdLst/>
            <a:ahLst/>
            <a:cxnLst/>
            <a:rect r="r" b="b" t="t" l="l"/>
            <a:pathLst>
              <a:path h="6732171" w="10922401">
                <a:moveTo>
                  <a:pt x="0" y="6732170"/>
                </a:moveTo>
                <a:lnTo>
                  <a:pt x="10922401" y="6732170"/>
                </a:lnTo>
                <a:lnTo>
                  <a:pt x="10922401" y="0"/>
                </a:lnTo>
                <a:lnTo>
                  <a:pt x="0" y="0"/>
                </a:lnTo>
                <a:lnTo>
                  <a:pt x="0" y="673217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447546" y="551379"/>
            <a:ext cx="10922401" cy="6732171"/>
          </a:xfrm>
          <a:custGeom>
            <a:avLst/>
            <a:gdLst/>
            <a:ahLst/>
            <a:cxnLst/>
            <a:rect r="r" b="b" t="t" l="l"/>
            <a:pathLst>
              <a:path h="6732171" w="10922401">
                <a:moveTo>
                  <a:pt x="10922400" y="0"/>
                </a:moveTo>
                <a:lnTo>
                  <a:pt x="0" y="0"/>
                </a:lnTo>
                <a:lnTo>
                  <a:pt x="0" y="6732171"/>
                </a:lnTo>
                <a:lnTo>
                  <a:pt x="10922400" y="6732171"/>
                </a:lnTo>
                <a:lnTo>
                  <a:pt x="109224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247172" y="364429"/>
            <a:ext cx="10229950" cy="13186708"/>
          </a:xfrm>
          <a:custGeom>
            <a:avLst/>
            <a:gdLst/>
            <a:ahLst/>
            <a:cxnLst/>
            <a:rect r="r" b="b" t="t" l="l"/>
            <a:pathLst>
              <a:path h="13186708" w="10229950">
                <a:moveTo>
                  <a:pt x="0" y="0"/>
                </a:moveTo>
                <a:lnTo>
                  <a:pt x="10229950" y="0"/>
                </a:lnTo>
                <a:lnTo>
                  <a:pt x="10229950" y="13186708"/>
                </a:lnTo>
                <a:lnTo>
                  <a:pt x="0" y="13186708"/>
                </a:lnTo>
                <a:lnTo>
                  <a:pt x="0" y="0"/>
                </a:lnTo>
                <a:close/>
              </a:path>
            </a:pathLst>
          </a:custGeom>
          <a:blipFill>
            <a:blip r:embed="rId4"/>
            <a:stretch>
              <a:fillRect l="0" t="0" r="0" b="0"/>
            </a:stretch>
          </a:blipFill>
        </p:spPr>
      </p:sp>
      <p:sp>
        <p:nvSpPr>
          <p:cNvPr name="Freeform 5" id="5"/>
          <p:cNvSpPr/>
          <p:nvPr/>
        </p:nvSpPr>
        <p:spPr>
          <a:xfrm flipH="false" flipV="false" rot="0">
            <a:off x="11204702" y="-2701568"/>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046209" y="969886"/>
            <a:ext cx="7315200" cy="443345"/>
          </a:xfrm>
          <a:custGeom>
            <a:avLst/>
            <a:gdLst/>
            <a:ahLst/>
            <a:cxnLst/>
            <a:rect r="r" b="b" t="t" l="l"/>
            <a:pathLst>
              <a:path h="443345" w="7315200">
                <a:moveTo>
                  <a:pt x="0" y="0"/>
                </a:moveTo>
                <a:lnTo>
                  <a:pt x="7315200" y="0"/>
                </a:lnTo>
                <a:lnTo>
                  <a:pt x="7315200" y="443346"/>
                </a:lnTo>
                <a:lnTo>
                  <a:pt x="0" y="443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3580755" y="808418"/>
            <a:ext cx="2213848" cy="766281"/>
            <a:chOff x="0" y="0"/>
            <a:chExt cx="583071" cy="201819"/>
          </a:xfrm>
        </p:grpSpPr>
        <p:sp>
          <p:nvSpPr>
            <p:cNvPr name="Freeform 8" id="8"/>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001E2E"/>
            </a:solidFill>
            <a:ln w="38100" cap="sq">
              <a:solidFill>
                <a:srgbClr val="7AFFFF"/>
              </a:solidFill>
              <a:prstDash val="solid"/>
              <a:miter/>
            </a:ln>
          </p:spPr>
        </p:sp>
        <p:sp>
          <p:nvSpPr>
            <p:cNvPr name="TextBox 9" id="9"/>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0" id="10"/>
          <p:cNvGrpSpPr/>
          <p:nvPr/>
        </p:nvGrpSpPr>
        <p:grpSpPr>
          <a:xfrm rot="0">
            <a:off x="6385852" y="808418"/>
            <a:ext cx="2213848" cy="766281"/>
            <a:chOff x="0" y="0"/>
            <a:chExt cx="583071" cy="201819"/>
          </a:xfrm>
        </p:grpSpPr>
        <p:sp>
          <p:nvSpPr>
            <p:cNvPr name="Freeform 11" id="11"/>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2" id="12"/>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3" id="13"/>
          <p:cNvGrpSpPr/>
          <p:nvPr/>
        </p:nvGrpSpPr>
        <p:grpSpPr>
          <a:xfrm rot="0">
            <a:off x="8828649" y="808418"/>
            <a:ext cx="2213848" cy="766281"/>
            <a:chOff x="0" y="0"/>
            <a:chExt cx="583071" cy="201819"/>
          </a:xfrm>
        </p:grpSpPr>
        <p:sp>
          <p:nvSpPr>
            <p:cNvPr name="Freeform 14" id="14"/>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5" id="15"/>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6" id="16"/>
          <p:cNvGrpSpPr/>
          <p:nvPr/>
        </p:nvGrpSpPr>
        <p:grpSpPr>
          <a:xfrm rot="0">
            <a:off x="11204702" y="808418"/>
            <a:ext cx="2213848" cy="766281"/>
            <a:chOff x="0" y="0"/>
            <a:chExt cx="583071" cy="201819"/>
          </a:xfrm>
        </p:grpSpPr>
        <p:sp>
          <p:nvSpPr>
            <p:cNvPr name="Freeform 17" id="17"/>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18" id="18"/>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grpSp>
        <p:nvGrpSpPr>
          <p:cNvPr name="Group 19" id="19"/>
          <p:cNvGrpSpPr/>
          <p:nvPr/>
        </p:nvGrpSpPr>
        <p:grpSpPr>
          <a:xfrm rot="0">
            <a:off x="15948247" y="808418"/>
            <a:ext cx="2213848" cy="766281"/>
            <a:chOff x="0" y="0"/>
            <a:chExt cx="583071" cy="201819"/>
          </a:xfrm>
        </p:grpSpPr>
        <p:sp>
          <p:nvSpPr>
            <p:cNvPr name="Freeform 20" id="20"/>
            <p:cNvSpPr/>
            <p:nvPr/>
          </p:nvSpPr>
          <p:spPr>
            <a:xfrm flipH="false" flipV="false" rot="0">
              <a:off x="0" y="0"/>
              <a:ext cx="583071" cy="201819"/>
            </a:xfrm>
            <a:custGeom>
              <a:avLst/>
              <a:gdLst/>
              <a:ahLst/>
              <a:cxnLst/>
              <a:rect r="r" b="b" t="t" l="l"/>
              <a:pathLst>
                <a:path h="201819" w="583071">
                  <a:moveTo>
                    <a:pt x="34970" y="0"/>
                  </a:moveTo>
                  <a:lnTo>
                    <a:pt x="548101" y="0"/>
                  </a:lnTo>
                  <a:cubicBezTo>
                    <a:pt x="557375" y="0"/>
                    <a:pt x="566270" y="3684"/>
                    <a:pt x="572829" y="10243"/>
                  </a:cubicBezTo>
                  <a:cubicBezTo>
                    <a:pt x="579387" y="16801"/>
                    <a:pt x="583071" y="25696"/>
                    <a:pt x="583071" y="34970"/>
                  </a:cubicBezTo>
                  <a:lnTo>
                    <a:pt x="583071" y="166849"/>
                  </a:lnTo>
                  <a:cubicBezTo>
                    <a:pt x="583071" y="176123"/>
                    <a:pt x="579387" y="185018"/>
                    <a:pt x="572829" y="191576"/>
                  </a:cubicBezTo>
                  <a:cubicBezTo>
                    <a:pt x="566270" y="198135"/>
                    <a:pt x="557375" y="201819"/>
                    <a:pt x="548101" y="201819"/>
                  </a:cubicBezTo>
                  <a:lnTo>
                    <a:pt x="34970" y="201819"/>
                  </a:lnTo>
                  <a:cubicBezTo>
                    <a:pt x="25696" y="201819"/>
                    <a:pt x="16801" y="198135"/>
                    <a:pt x="10243" y="191576"/>
                  </a:cubicBezTo>
                  <a:cubicBezTo>
                    <a:pt x="3684" y="185018"/>
                    <a:pt x="0" y="176123"/>
                    <a:pt x="0" y="166849"/>
                  </a:cubicBezTo>
                  <a:lnTo>
                    <a:pt x="0" y="34970"/>
                  </a:lnTo>
                  <a:cubicBezTo>
                    <a:pt x="0" y="25696"/>
                    <a:pt x="3684" y="16801"/>
                    <a:pt x="10243" y="10243"/>
                  </a:cubicBezTo>
                  <a:cubicBezTo>
                    <a:pt x="16801" y="3684"/>
                    <a:pt x="25696" y="0"/>
                    <a:pt x="34970" y="0"/>
                  </a:cubicBezTo>
                  <a:close/>
                </a:path>
              </a:pathLst>
            </a:custGeom>
            <a:solidFill>
              <a:srgbClr val="194D69"/>
            </a:solidFill>
          </p:spPr>
        </p:sp>
        <p:sp>
          <p:nvSpPr>
            <p:cNvPr name="TextBox 21" id="21"/>
            <p:cNvSpPr txBox="true"/>
            <p:nvPr/>
          </p:nvSpPr>
          <p:spPr>
            <a:xfrm>
              <a:off x="0" y="-76200"/>
              <a:ext cx="583071" cy="278019"/>
            </a:xfrm>
            <a:prstGeom prst="rect">
              <a:avLst/>
            </a:prstGeom>
          </p:spPr>
          <p:txBody>
            <a:bodyPr anchor="ctr" rtlCol="false" tIns="50800" lIns="50800" bIns="50800" rIns="50800"/>
            <a:lstStyle/>
            <a:p>
              <a:pPr algn="ctr">
                <a:lnSpc>
                  <a:spcPts val="3450"/>
                </a:lnSpc>
              </a:pPr>
            </a:p>
          </p:txBody>
        </p:sp>
      </p:grpSp>
      <p:sp>
        <p:nvSpPr>
          <p:cNvPr name="TextBox 22" id="22"/>
          <p:cNvSpPr txBox="true"/>
          <p:nvPr/>
        </p:nvSpPr>
        <p:spPr>
          <a:xfrm rot="0">
            <a:off x="4071748" y="2800350"/>
            <a:ext cx="9513802" cy="411480"/>
          </a:xfrm>
          <a:prstGeom prst="rect">
            <a:avLst/>
          </a:prstGeom>
        </p:spPr>
        <p:txBody>
          <a:bodyPr anchor="t" rtlCol="false" tIns="0" lIns="0" bIns="0" rIns="0">
            <a:spAutoFit/>
          </a:bodyPr>
          <a:lstStyle/>
          <a:p>
            <a:pPr algn="ctr">
              <a:lnSpc>
                <a:spcPts val="2880"/>
              </a:lnSpc>
            </a:pPr>
            <a:r>
              <a:rPr lang="en-US" b="true" sz="3600">
                <a:solidFill>
                  <a:srgbClr val="7AFFFF"/>
                </a:solidFill>
                <a:latin typeface="TT Autonomous Bold"/>
                <a:ea typeface="TT Autonomous Bold"/>
                <a:cs typeface="TT Autonomous Bold"/>
                <a:sym typeface="TT Autonomous Bold"/>
              </a:rPr>
              <a:t>Training</a:t>
            </a:r>
          </a:p>
        </p:txBody>
      </p:sp>
      <p:sp>
        <p:nvSpPr>
          <p:cNvPr name="TextBox 23" id="23"/>
          <p:cNvSpPr txBox="true"/>
          <p:nvPr/>
        </p:nvSpPr>
        <p:spPr>
          <a:xfrm rot="0">
            <a:off x="6519341"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Introduction</a:t>
            </a:r>
          </a:p>
        </p:txBody>
      </p:sp>
      <p:sp>
        <p:nvSpPr>
          <p:cNvPr name="TextBox 24" id="24"/>
          <p:cNvSpPr txBox="true"/>
          <p:nvPr/>
        </p:nvSpPr>
        <p:spPr>
          <a:xfrm rot="0">
            <a:off x="8895394"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Preprocessing</a:t>
            </a:r>
          </a:p>
        </p:txBody>
      </p:sp>
      <p:sp>
        <p:nvSpPr>
          <p:cNvPr name="TextBox 25" id="25"/>
          <p:cNvSpPr txBox="true"/>
          <p:nvPr/>
        </p:nvSpPr>
        <p:spPr>
          <a:xfrm rot="0">
            <a:off x="11271866"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Model</a:t>
            </a:r>
          </a:p>
        </p:txBody>
      </p:sp>
      <p:sp>
        <p:nvSpPr>
          <p:cNvPr name="TextBox 26" id="26"/>
          <p:cNvSpPr txBox="true"/>
          <p:nvPr/>
        </p:nvSpPr>
        <p:spPr>
          <a:xfrm rot="0">
            <a:off x="13647500"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Training</a:t>
            </a:r>
          </a:p>
        </p:txBody>
      </p:sp>
      <p:sp>
        <p:nvSpPr>
          <p:cNvPr name="TextBox 27" id="27"/>
          <p:cNvSpPr txBox="true"/>
          <p:nvPr/>
        </p:nvSpPr>
        <p:spPr>
          <a:xfrm rot="0">
            <a:off x="16023553" y="997249"/>
            <a:ext cx="2080358" cy="331470"/>
          </a:xfrm>
          <a:prstGeom prst="rect">
            <a:avLst/>
          </a:prstGeom>
        </p:spPr>
        <p:txBody>
          <a:bodyPr anchor="t" rtlCol="false" tIns="0" lIns="0" bIns="0" rIns="0">
            <a:spAutoFit/>
          </a:bodyPr>
          <a:lstStyle/>
          <a:p>
            <a:pPr algn="ctr">
              <a:lnSpc>
                <a:spcPts val="2700"/>
              </a:lnSpc>
            </a:pPr>
            <a:r>
              <a:rPr lang="en-US" b="true" sz="1800" spc="41">
                <a:solidFill>
                  <a:srgbClr val="7AFFFF"/>
                </a:solidFill>
                <a:latin typeface="Neue Machina Ultra-Bold"/>
                <a:ea typeface="Neue Machina Ultra-Bold"/>
                <a:cs typeface="Neue Machina Ultra-Bold"/>
                <a:sym typeface="Neue Machina Ultra-Bold"/>
              </a:rPr>
              <a:t>Application</a:t>
            </a:r>
          </a:p>
        </p:txBody>
      </p:sp>
      <p:sp>
        <p:nvSpPr>
          <p:cNvPr name="TextBox 28" id="28"/>
          <p:cNvSpPr txBox="true"/>
          <p:nvPr/>
        </p:nvSpPr>
        <p:spPr>
          <a:xfrm rot="0">
            <a:off x="1889919" y="3410512"/>
            <a:ext cx="14018827" cy="5099685"/>
          </a:xfrm>
          <a:prstGeom prst="rect">
            <a:avLst/>
          </a:prstGeom>
        </p:spPr>
        <p:txBody>
          <a:bodyPr anchor="t" rtlCol="false" tIns="0" lIns="0" bIns="0" rIns="0">
            <a:spAutoFit/>
          </a:bodyPr>
          <a:lstStyle/>
          <a:p>
            <a:pPr algn="ctr">
              <a:lnSpc>
                <a:spcPts val="3749"/>
              </a:lnSpc>
            </a:pPr>
            <a:r>
              <a:rPr lang="en-US" sz="2499" spc="57">
                <a:solidFill>
                  <a:srgbClr val="FFFFFF"/>
                </a:solidFill>
                <a:latin typeface="Neue Machina"/>
                <a:ea typeface="Neue Machina"/>
                <a:cs typeface="Neue Machina"/>
                <a:sym typeface="Neue Machina"/>
              </a:rPr>
              <a:t>The training loop teaches the model to predict color (AB channels) from grayscale (L channel). For each batch:</a:t>
            </a:r>
          </a:p>
          <a:p>
            <a:pPr algn="ctr">
              <a:lnSpc>
                <a:spcPts val="3749"/>
              </a:lnSpc>
            </a:pPr>
          </a:p>
          <a:p>
            <a:pPr algn="l" marL="539749" indent="-269875" lvl="1">
              <a:lnSpc>
                <a:spcPts val="3749"/>
              </a:lnSpc>
              <a:buAutoNum type="arabicPeriod" startAt="1"/>
            </a:pPr>
            <a:r>
              <a:rPr lang="en-US" sz="2499" spc="57">
                <a:solidFill>
                  <a:srgbClr val="FFFFFF"/>
                </a:solidFill>
                <a:latin typeface="Neue Machina"/>
                <a:ea typeface="Neue Machina"/>
                <a:cs typeface="Neue Machina"/>
                <a:sym typeface="Neue Machina"/>
              </a:rPr>
              <a:t>Images are preprocessed into LAB format (L as input, AB as target).</a:t>
            </a:r>
          </a:p>
          <a:p>
            <a:pPr algn="l" marL="539749" indent="-269875" lvl="1">
              <a:lnSpc>
                <a:spcPts val="3749"/>
              </a:lnSpc>
              <a:buAutoNum type="arabicPeriod" startAt="1"/>
            </a:pPr>
            <a:r>
              <a:rPr lang="en-US" sz="2499" spc="57">
                <a:solidFill>
                  <a:srgbClr val="FFFFFF"/>
                </a:solidFill>
                <a:latin typeface="Neue Machina"/>
                <a:ea typeface="Neue Machina"/>
                <a:cs typeface="Neue Machina"/>
                <a:sym typeface="Neue Machina"/>
              </a:rPr>
              <a:t>The L channel is repeated to match the encoder's input.</a:t>
            </a:r>
          </a:p>
          <a:p>
            <a:pPr algn="l" marL="539749" indent="-269875" lvl="1">
              <a:lnSpc>
                <a:spcPts val="3749"/>
              </a:lnSpc>
              <a:buAutoNum type="arabicPeriod" startAt="1"/>
            </a:pPr>
            <a:r>
              <a:rPr lang="en-US" sz="2499" spc="57">
                <a:solidFill>
                  <a:srgbClr val="FFFFFF"/>
                </a:solidFill>
                <a:latin typeface="Neue Machina"/>
                <a:ea typeface="Neue Machina"/>
                <a:cs typeface="Neue Machina"/>
                <a:sym typeface="Neue Machina"/>
              </a:rPr>
              <a:t>The model predicts AB, and the MSE loss is calculated with the ground truth.</a:t>
            </a:r>
          </a:p>
          <a:p>
            <a:pPr algn="l" marL="539749" indent="-269875" lvl="1">
              <a:lnSpc>
                <a:spcPts val="3749"/>
              </a:lnSpc>
              <a:buAutoNum type="arabicPeriod" startAt="1"/>
            </a:pPr>
            <a:r>
              <a:rPr lang="en-US" sz="2499" spc="57">
                <a:solidFill>
                  <a:srgbClr val="FFFFFF"/>
                </a:solidFill>
                <a:latin typeface="Neue Machina"/>
                <a:ea typeface="Neue Machina"/>
                <a:cs typeface="Neue Machina"/>
                <a:sym typeface="Neue Machina"/>
              </a:rPr>
              <a:t>Gradients are computed, and the optimizer updates the decoder weights.</a:t>
            </a:r>
          </a:p>
          <a:p>
            <a:pPr algn="l" marL="539749" indent="-269875" lvl="1">
              <a:lnSpc>
                <a:spcPts val="3749"/>
              </a:lnSpc>
              <a:buAutoNum type="arabicPeriod" startAt="1"/>
            </a:pPr>
            <a:r>
              <a:rPr lang="en-US" sz="2499" spc="57">
                <a:solidFill>
                  <a:srgbClr val="FFFFFF"/>
                </a:solidFill>
                <a:latin typeface="Neue Machina"/>
                <a:ea typeface="Neue Machina"/>
                <a:cs typeface="Neue Machina"/>
                <a:sym typeface="Neue Machina"/>
              </a:rPr>
              <a:t>The average loss for the epoch is printed.</a:t>
            </a:r>
          </a:p>
          <a:p>
            <a:pPr algn="l">
              <a:lnSpc>
                <a:spcPts val="3749"/>
              </a:lnSpc>
            </a:pPr>
          </a:p>
          <a:p>
            <a:pPr algn="ctr">
              <a:lnSpc>
                <a:spcPts val="3749"/>
              </a:lnSpc>
            </a:pPr>
            <a:r>
              <a:rPr lang="en-US" sz="2499" spc="57">
                <a:solidFill>
                  <a:srgbClr val="FFFFFF"/>
                </a:solidFill>
                <a:latin typeface="Neue Machina"/>
                <a:ea typeface="Neue Machina"/>
                <a:cs typeface="Neue Machina"/>
                <a:sym typeface="Neue Machina"/>
              </a:rPr>
              <a:t>This process repeats for all epochs to optimize the model's predictions.</a:t>
            </a:r>
          </a:p>
          <a:p>
            <a:pPr algn="ctr">
              <a:lnSpc>
                <a:spcPts val="345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DAGaUFGxn2A</dc:identifier>
  <dcterms:modified xsi:type="dcterms:W3CDTF">2011-08-01T06:04:30Z</dcterms:modified>
  <cp:revision>1</cp:revision>
  <dc:title>Group Project</dc:title>
</cp:coreProperties>
</file>